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9"/>
  </p:notesMasterIdLst>
  <p:sldIdLst>
    <p:sldId id="256" r:id="rId2"/>
    <p:sldId id="443" r:id="rId3"/>
    <p:sldId id="301" r:id="rId4"/>
    <p:sldId id="302" r:id="rId5"/>
    <p:sldId id="283" r:id="rId6"/>
    <p:sldId id="340" r:id="rId7"/>
    <p:sldId id="310" r:id="rId8"/>
    <p:sldId id="338" r:id="rId9"/>
    <p:sldId id="339" r:id="rId10"/>
    <p:sldId id="303" r:id="rId11"/>
    <p:sldId id="311" r:id="rId12"/>
    <p:sldId id="282" r:id="rId13"/>
    <p:sldId id="272" r:id="rId14"/>
    <p:sldId id="341" r:id="rId15"/>
    <p:sldId id="286" r:id="rId16"/>
    <p:sldId id="314" r:id="rId17"/>
    <p:sldId id="336" r:id="rId18"/>
    <p:sldId id="315" r:id="rId19"/>
    <p:sldId id="316" r:id="rId20"/>
    <p:sldId id="317" r:id="rId21"/>
    <p:sldId id="335" r:id="rId22"/>
    <p:sldId id="318" r:id="rId23"/>
    <p:sldId id="323" r:id="rId24"/>
    <p:sldId id="324" r:id="rId25"/>
    <p:sldId id="326" r:id="rId26"/>
    <p:sldId id="327" r:id="rId27"/>
    <p:sldId id="331" r:id="rId28"/>
    <p:sldId id="332" r:id="rId29"/>
    <p:sldId id="343" r:id="rId30"/>
    <p:sldId id="312" r:id="rId31"/>
    <p:sldId id="295" r:id="rId32"/>
    <p:sldId id="296" r:id="rId33"/>
    <p:sldId id="288" r:id="rId34"/>
    <p:sldId id="271" r:id="rId35"/>
    <p:sldId id="294" r:id="rId36"/>
    <p:sldId id="344" r:id="rId37"/>
    <p:sldId id="293" r:id="rId38"/>
    <p:sldId id="292" r:id="rId39"/>
    <p:sldId id="287" r:id="rId40"/>
    <p:sldId id="297" r:id="rId41"/>
    <p:sldId id="298" r:id="rId42"/>
    <p:sldId id="342" r:id="rId43"/>
    <p:sldId id="337" r:id="rId44"/>
    <p:sldId id="348" r:id="rId45"/>
    <p:sldId id="349" r:id="rId46"/>
    <p:sldId id="350" r:id="rId47"/>
    <p:sldId id="351" r:id="rId48"/>
    <p:sldId id="352" r:id="rId49"/>
    <p:sldId id="347" r:id="rId50"/>
    <p:sldId id="276" r:id="rId51"/>
    <p:sldId id="299" r:id="rId52"/>
    <p:sldId id="275" r:id="rId53"/>
    <p:sldId id="289" r:id="rId54"/>
    <p:sldId id="291" r:id="rId55"/>
    <p:sldId id="333" r:id="rId56"/>
    <p:sldId id="269" r:id="rId57"/>
    <p:sldId id="290"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07"/>
    <p:restoredTop sz="94694"/>
  </p:normalViewPr>
  <p:slideViewPr>
    <p:cSldViewPr snapToGrid="0" snapToObjects="1">
      <p:cViewPr varScale="1">
        <p:scale>
          <a:sx n="105" d="100"/>
          <a:sy n="105" d="100"/>
        </p:scale>
        <p:origin x="53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tiff>
</file>

<file path=ppt/media/image35.tiff>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8A7C43-8EF5-B044-BF50-66CA1779D129}" type="datetimeFigureOut">
              <a:rPr lang="en-US" smtClean="0"/>
              <a:t>6/3/20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A663AC-D69B-C14F-A176-3C2940CEC390}" type="slidenum">
              <a:rPr lang="en-US" smtClean="0"/>
              <a:t>‹#›</a:t>
            </a:fld>
            <a:endParaRPr lang="en-US"/>
          </a:p>
        </p:txBody>
      </p:sp>
    </p:spTree>
    <p:extLst>
      <p:ext uri="{BB962C8B-B14F-4D97-AF65-F5344CB8AC3E}">
        <p14:creationId xmlns:p14="http://schemas.microsoft.com/office/powerpoint/2010/main" val="1018381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isco.jiveon.com/docs/DOC-660269"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ea typeface="ＭＳ Ｐゴシック" pitchFamily="34" charset="-128"/>
              </a:rPr>
              <a:t>Short and relevant: Stay focused on what your audience cares about. Think about what you want them to know, feel and do. Then, say what you need to say and no more. </a:t>
            </a:r>
          </a:p>
          <a:p>
            <a:pPr eaLnBrk="1" hangingPunct="1">
              <a:spcBef>
                <a:spcPct val="0"/>
              </a:spcBef>
            </a:pPr>
            <a:endParaRPr lang="en-US" altLang="en-US" dirty="0">
              <a:ea typeface="ＭＳ Ｐゴシック" pitchFamily="34" charset="-128"/>
            </a:endParaRPr>
          </a:p>
          <a:p>
            <a:pPr eaLnBrk="1" hangingPunct="1">
              <a:spcBef>
                <a:spcPct val="0"/>
              </a:spcBef>
            </a:pPr>
            <a:r>
              <a:rPr lang="en-US" altLang="en-US" dirty="0">
                <a:ea typeface="ＭＳ Ｐゴシック" pitchFamily="34" charset="-128"/>
              </a:rPr>
              <a:t>Bold and human: Be confident in your ideas and in the words you use to express them. Use clear, natural language to connect with your audience and make your message stick.</a:t>
            </a:r>
          </a:p>
          <a:p>
            <a:pPr eaLnBrk="1" hangingPunct="1">
              <a:spcBef>
                <a:spcPct val="0"/>
              </a:spcBef>
            </a:pPr>
            <a:endParaRPr lang="en-US" altLang="en-US" dirty="0">
              <a:ea typeface="ＭＳ Ｐゴシック" pitchFamily="34" charset="-128"/>
            </a:endParaRPr>
          </a:p>
          <a:p>
            <a:pPr eaLnBrk="1" hangingPunct="1">
              <a:spcBef>
                <a:spcPct val="0"/>
              </a:spcBef>
            </a:pPr>
            <a:r>
              <a:rPr lang="en-US" altLang="en-US" dirty="0">
                <a:ea typeface="ＭＳ Ｐゴシック" pitchFamily="34" charset="-128"/>
              </a:rPr>
              <a:t>Show what’s possible and make it real: We call this Dreaming and Doing. When we do it right it's powerful, inspiring, convincing and persuasive.</a:t>
            </a:r>
          </a:p>
          <a:p>
            <a:pPr eaLnBrk="1" hangingPunct="1">
              <a:spcBef>
                <a:spcPct val="0"/>
              </a:spcBef>
            </a:pPr>
            <a:endParaRPr lang="en-US" altLang="en-US" dirty="0">
              <a:ea typeface="ＭＳ Ｐゴシック" pitchFamily="34" charset="-128"/>
            </a:endParaRPr>
          </a:p>
          <a:p>
            <a:pPr marL="0" marR="0" indent="0" algn="l" defTabSz="457200" rtl="0" eaLnBrk="1" fontAlgn="base" latinLnBrk="0" hangingPunct="1">
              <a:lnSpc>
                <a:spcPct val="100000"/>
              </a:lnSpc>
              <a:spcBef>
                <a:spcPct val="0"/>
              </a:spcBef>
              <a:spcAft>
                <a:spcPct val="0"/>
              </a:spcAft>
              <a:buClrTx/>
              <a:buSzTx/>
              <a:buFontTx/>
              <a:buNone/>
              <a:tabLst/>
              <a:defRPr/>
            </a:pPr>
            <a:r>
              <a:rPr lang="en-US" altLang="en-US" dirty="0">
                <a:ea typeface="ＭＳ Ｐゴシック" pitchFamily="34" charset="-128"/>
              </a:rPr>
              <a:t>To learn more, download the brand language guidelines:</a:t>
            </a:r>
            <a:r>
              <a:rPr lang="en-US" sz="1200" kern="1200" dirty="0">
                <a:solidFill>
                  <a:schemeClr val="tx1"/>
                </a:solidFill>
                <a:latin typeface="+mn-lt"/>
                <a:ea typeface="ＭＳ Ｐゴシック" charset="0"/>
                <a:cs typeface="ＭＳ Ｐゴシック" charset="0"/>
              </a:rPr>
              <a:t> </a:t>
            </a:r>
            <a:r>
              <a:rPr lang="en-US" sz="1200" u="sng" kern="1200" dirty="0">
                <a:solidFill>
                  <a:schemeClr val="tx1"/>
                </a:solidFill>
                <a:effectLst/>
                <a:latin typeface="+mn-lt"/>
                <a:ea typeface="ＭＳ Ｐゴシック" charset="0"/>
                <a:cs typeface="ＭＳ Ｐゴシック" charset="0"/>
                <a:hlinkClick r:id="rId3"/>
              </a:rPr>
              <a:t>https://cisco.jiveon.com/docs/DOC-660269</a:t>
            </a:r>
            <a:endParaRPr lang="en-GB" sz="1200" kern="1200" dirty="0">
              <a:solidFill>
                <a:schemeClr val="tx1"/>
              </a:solidFill>
              <a:effectLst/>
              <a:latin typeface="+mn-lt"/>
              <a:ea typeface="ＭＳ Ｐゴシック" charset="0"/>
              <a:cs typeface="ＭＳ Ｐゴシック" charset="0"/>
            </a:endParaRPr>
          </a:p>
          <a:p>
            <a:pPr marL="0" marR="0" indent="0" algn="l" defTabSz="457200" rtl="0" eaLnBrk="1" fontAlgn="base" latinLnBrk="0" hangingPunct="1">
              <a:lnSpc>
                <a:spcPct val="100000"/>
              </a:lnSpc>
              <a:spcBef>
                <a:spcPct val="0"/>
              </a:spcBef>
              <a:spcAft>
                <a:spcPct val="0"/>
              </a:spcAft>
              <a:buClrTx/>
              <a:buSzTx/>
              <a:buFontTx/>
              <a:buNone/>
              <a:tabLst/>
              <a:defRPr/>
            </a:pPr>
            <a:endParaRPr lang="en-US" sz="1200" dirty="0"/>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spcBef>
                <a:spcPct val="30000"/>
              </a:spcBef>
              <a:defRPr sz="1200">
                <a:solidFill>
                  <a:schemeClr val="tx1"/>
                </a:solidFill>
                <a:latin typeface="Calibri" pitchFamily="34" charset="0"/>
                <a:ea typeface="ＭＳ Ｐゴシック" pitchFamily="34" charset="-128"/>
              </a:defRPr>
            </a:lvl1pPr>
            <a:lvl2pPr marL="742950" indent="-285750" eaLnBrk="0" hangingPunct="0">
              <a:spcBef>
                <a:spcPct val="30000"/>
              </a:spcBef>
              <a:defRPr sz="1200">
                <a:solidFill>
                  <a:schemeClr val="tx1"/>
                </a:solidFill>
                <a:latin typeface="Calibri" pitchFamily="34" charset="0"/>
                <a:ea typeface="ＭＳ Ｐゴシック" pitchFamily="34" charset="-128"/>
              </a:defRPr>
            </a:lvl2pPr>
            <a:lvl3pPr marL="1143000" indent="-228600" eaLnBrk="0" hangingPunct="0">
              <a:spcBef>
                <a:spcPct val="30000"/>
              </a:spcBef>
              <a:defRPr sz="1200">
                <a:solidFill>
                  <a:schemeClr val="tx1"/>
                </a:solidFill>
                <a:latin typeface="Calibri" pitchFamily="34" charset="0"/>
                <a:ea typeface="ＭＳ Ｐゴシック" pitchFamily="34" charset="-128"/>
              </a:defRPr>
            </a:lvl3pPr>
            <a:lvl4pPr marL="1600200" indent="-228600" eaLnBrk="0" hangingPunct="0">
              <a:spcBef>
                <a:spcPct val="30000"/>
              </a:spcBef>
              <a:defRPr sz="1200">
                <a:solidFill>
                  <a:schemeClr val="tx1"/>
                </a:solidFill>
                <a:latin typeface="Calibri" pitchFamily="34" charset="0"/>
                <a:ea typeface="ＭＳ Ｐゴシック" pitchFamily="34" charset="-128"/>
              </a:defRPr>
            </a:lvl4pPr>
            <a:lvl5pPr marL="2057400" indent="-228600" eaLnBrk="0" hangingPunct="0">
              <a:spcBef>
                <a:spcPct val="30000"/>
              </a:spcBef>
              <a:defRPr sz="1200">
                <a:solidFill>
                  <a:schemeClr val="tx1"/>
                </a:solidFill>
                <a:latin typeface="Calibri" pitchFamily="34" charset="0"/>
                <a:ea typeface="ＭＳ Ｐゴシック" pitchFamily="34" charset="-128"/>
              </a:defRPr>
            </a:lvl5pPr>
            <a:lvl6pPr marL="2514600" indent="-228600" defTabSz="457200" eaLnBrk="0" fontAlgn="base" hangingPunct="0">
              <a:spcBef>
                <a:spcPct val="30000"/>
              </a:spcBef>
              <a:spcAft>
                <a:spcPct val="0"/>
              </a:spcAft>
              <a:defRPr sz="1200">
                <a:solidFill>
                  <a:schemeClr val="tx1"/>
                </a:solidFill>
                <a:latin typeface="Calibri" pitchFamily="34" charset="0"/>
                <a:ea typeface="ＭＳ Ｐゴシック" pitchFamily="34" charset="-128"/>
              </a:defRPr>
            </a:lvl6pPr>
            <a:lvl7pPr marL="2971800" indent="-228600" defTabSz="457200" eaLnBrk="0" fontAlgn="base" hangingPunct="0">
              <a:spcBef>
                <a:spcPct val="30000"/>
              </a:spcBef>
              <a:spcAft>
                <a:spcPct val="0"/>
              </a:spcAft>
              <a:defRPr sz="1200">
                <a:solidFill>
                  <a:schemeClr val="tx1"/>
                </a:solidFill>
                <a:latin typeface="Calibri" pitchFamily="34" charset="0"/>
                <a:ea typeface="ＭＳ Ｐゴシック" pitchFamily="34" charset="-128"/>
              </a:defRPr>
            </a:lvl7pPr>
            <a:lvl8pPr marL="3429000" indent="-228600" defTabSz="457200" eaLnBrk="0" fontAlgn="base" hangingPunct="0">
              <a:spcBef>
                <a:spcPct val="30000"/>
              </a:spcBef>
              <a:spcAft>
                <a:spcPct val="0"/>
              </a:spcAft>
              <a:defRPr sz="1200">
                <a:solidFill>
                  <a:schemeClr val="tx1"/>
                </a:solidFill>
                <a:latin typeface="Calibri" pitchFamily="34" charset="0"/>
                <a:ea typeface="ＭＳ Ｐゴシック" pitchFamily="34" charset="-128"/>
              </a:defRPr>
            </a:lvl8pPr>
            <a:lvl9pPr marL="3886200" indent="-228600" defTabSz="457200" eaLnBrk="0" fontAlgn="base" hangingPunct="0">
              <a:spcBef>
                <a:spcPct val="30000"/>
              </a:spcBef>
              <a:spcAft>
                <a:spcPct val="0"/>
              </a:spcAft>
              <a:defRPr sz="1200">
                <a:solidFill>
                  <a:schemeClr val="tx1"/>
                </a:solidFill>
                <a:latin typeface="Calibri" pitchFamily="34" charset="0"/>
                <a:ea typeface="ＭＳ Ｐゴシック" pitchFamily="34" charset="-128"/>
              </a:defRPr>
            </a:lvl9pPr>
          </a:lstStyle>
          <a:p>
            <a:pPr eaLnBrk="1" fontAlgn="base" hangingPunct="1">
              <a:spcBef>
                <a:spcPct val="0"/>
              </a:spcBef>
              <a:spcAft>
                <a:spcPct val="0"/>
              </a:spcAft>
            </a:pPr>
            <a:fld id="{E1A6D400-C829-4070-B5E9-1BF68645D698}" type="slidenum">
              <a:rPr lang="en-US" altLang="en-US" smtClean="0"/>
              <a:pPr eaLnBrk="1" fontAlgn="base" hangingPunct="1">
                <a:spcBef>
                  <a:spcPct val="0"/>
                </a:spcBef>
                <a:spcAft>
                  <a:spcPct val="0"/>
                </a:spcAft>
              </a:pPr>
              <a:t>2</a:t>
            </a:fld>
            <a:endParaRPr lang="en-US" altLang="en-US"/>
          </a:p>
        </p:txBody>
      </p:sp>
    </p:spTree>
    <p:extLst>
      <p:ext uri="{BB962C8B-B14F-4D97-AF65-F5344CB8AC3E}">
        <p14:creationId xmlns:p14="http://schemas.microsoft.com/office/powerpoint/2010/main" val="1282312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19070-9DA1-C745-9304-EBF724E459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BB893D-FF5C-F54C-A5E3-72B60C3F90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C0088E-66F4-B84A-9A2D-EF160ECCD2D2}"/>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5F091EC7-E122-864D-97DA-E9AC163F1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6281B2-5996-1344-9696-8D0D9B19C63F}"/>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3967843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B6644-98E1-894F-B4BC-C1A987BC63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3C750D-5A44-3346-8ECE-A9DF839308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54AEA2-6FF8-6744-8C10-1E2A89D1FE27}"/>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8AF5CE9E-C7DF-F945-84A9-E9BC40382D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35568-E153-E144-80B6-5BA843E5CE81}"/>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753282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184B8-625C-E049-AA35-4C61AC6E66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BB9400E-B519-C04C-AE4B-793587E073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041A5-E2D6-AC4A-A6F2-1E468CA5C031}"/>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A536CD7A-4731-C44A-BFC7-103B78DED6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5F3E32-B580-3B47-A3CE-994D9FC89655}"/>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1023472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r="9117" b="9632"/>
          <a:stretch/>
        </p:blipFill>
        <p:spPr>
          <a:xfrm>
            <a:off x="6218181" y="3365397"/>
            <a:ext cx="5973820" cy="3492603"/>
          </a:xfrm>
          <a:prstGeom prst="rect">
            <a:avLst/>
          </a:prstGeom>
        </p:spPr>
      </p:pic>
      <p:sp>
        <p:nvSpPr>
          <p:cNvPr id="16" name="Subtitle 2"/>
          <p:cNvSpPr>
            <a:spLocks noGrp="1"/>
          </p:cNvSpPr>
          <p:nvPr>
            <p:ph type="subTitle" idx="1" hasCustomPrompt="1"/>
          </p:nvPr>
        </p:nvSpPr>
        <p:spPr>
          <a:xfrm>
            <a:off x="625996" y="5142315"/>
            <a:ext cx="5669720" cy="384175"/>
          </a:xfrm>
          <a:prstGeom prst="rect">
            <a:avLst/>
          </a:prstGeom>
        </p:spPr>
        <p:txBody>
          <a:bodyPr lIns="91420" tIns="45710" rIns="91420" bIns="45710" anchor="b" anchorCtr="0">
            <a:noAutofit/>
          </a:bodyPr>
          <a:lstStyle>
            <a:lvl1pPr marL="0" indent="0" algn="l">
              <a:buNone/>
              <a:defRPr sz="2400" b="0" i="0">
                <a:solidFill>
                  <a:schemeClr val="tx2"/>
                </a:solidFill>
                <a:latin typeface="+mn-lt"/>
                <a:cs typeface="CiscoSansTT ExtraLight"/>
              </a:defRPr>
            </a:lvl1pPr>
            <a:lvl2pPr marL="457130" indent="0" algn="ctr">
              <a:buNone/>
              <a:defRPr>
                <a:solidFill>
                  <a:schemeClr val="tx1">
                    <a:tint val="75000"/>
                  </a:schemeClr>
                </a:solidFill>
              </a:defRPr>
            </a:lvl2pPr>
            <a:lvl3pPr marL="914270" indent="0" algn="ctr">
              <a:buNone/>
              <a:defRPr>
                <a:solidFill>
                  <a:schemeClr val="tx1">
                    <a:tint val="75000"/>
                  </a:schemeClr>
                </a:solidFill>
              </a:defRPr>
            </a:lvl3pPr>
            <a:lvl4pPr marL="1371404" indent="0" algn="ctr">
              <a:buNone/>
              <a:defRPr>
                <a:solidFill>
                  <a:schemeClr val="tx1">
                    <a:tint val="75000"/>
                  </a:schemeClr>
                </a:solidFill>
              </a:defRPr>
            </a:lvl4pPr>
            <a:lvl5pPr marL="1828542" indent="0" algn="ctr">
              <a:buNone/>
              <a:defRPr>
                <a:solidFill>
                  <a:schemeClr val="tx1">
                    <a:tint val="75000"/>
                  </a:schemeClr>
                </a:solidFill>
              </a:defRPr>
            </a:lvl5pPr>
            <a:lvl6pPr marL="2285672" indent="0" algn="ctr">
              <a:buNone/>
              <a:defRPr>
                <a:solidFill>
                  <a:schemeClr val="tx1">
                    <a:tint val="75000"/>
                  </a:schemeClr>
                </a:solidFill>
              </a:defRPr>
            </a:lvl6pPr>
            <a:lvl7pPr marL="2742813" indent="0" algn="ctr">
              <a:buNone/>
              <a:defRPr>
                <a:solidFill>
                  <a:schemeClr val="tx1">
                    <a:tint val="75000"/>
                  </a:schemeClr>
                </a:solidFill>
              </a:defRPr>
            </a:lvl7pPr>
            <a:lvl8pPr marL="3199947" indent="0" algn="ctr">
              <a:buNone/>
              <a:defRPr>
                <a:solidFill>
                  <a:schemeClr val="tx1">
                    <a:tint val="75000"/>
                  </a:schemeClr>
                </a:solidFill>
              </a:defRPr>
            </a:lvl8pPr>
            <a:lvl9pPr marL="3657085"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625996" y="5430226"/>
            <a:ext cx="5669720" cy="384175"/>
          </a:xfrm>
          <a:prstGeom prst="rect">
            <a:avLst/>
          </a:prstGeom>
        </p:spPr>
        <p:txBody>
          <a:bodyPr lIns="91420" tIns="45710" rIns="91420" bIns="45710"/>
          <a:lstStyle>
            <a:lvl1pPr marL="0" indent="0" algn="l">
              <a:buFontTx/>
              <a:buNone/>
              <a:defRPr lang="en-US" sz="2400" b="0" i="0" kern="1200" dirty="0" smtClean="0">
                <a:solidFill>
                  <a:schemeClr val="tx2"/>
                </a:solidFill>
                <a:latin typeface="+mn-lt"/>
                <a:ea typeface="+mn-ea"/>
                <a:cs typeface="CiscoSansTT ExtraLight"/>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625996" y="5798350"/>
            <a:ext cx="5669720" cy="384175"/>
          </a:xfrm>
          <a:prstGeom prst="rect">
            <a:avLst/>
          </a:prstGeom>
        </p:spPr>
        <p:txBody>
          <a:bodyPr lIns="91420" tIns="45710" rIns="91420" bIns="45710"/>
          <a:lstStyle>
            <a:lvl1pPr marL="0" indent="0" algn="l">
              <a:buFontTx/>
              <a:buNone/>
              <a:defRPr lang="en-US" sz="2400" b="0" i="0" kern="1200" dirty="0" smtClean="0">
                <a:solidFill>
                  <a:schemeClr val="tx2"/>
                </a:solidFill>
                <a:latin typeface="+mn-lt"/>
                <a:ea typeface="+mn-ea"/>
                <a:cs typeface="CiscoSansTT ExtraLight"/>
              </a:defRPr>
            </a:lvl1pPr>
            <a:lvl2pPr>
              <a:buFontTx/>
              <a:buNone/>
              <a:defRPr lang="en-US" sz="2000" kern="1200" dirty="0" smtClean="0">
                <a:solidFill>
                  <a:schemeClr val="bg1"/>
                </a:solidFill>
                <a:latin typeface="+mj-lt"/>
                <a:ea typeface="+mn-ea"/>
                <a:cs typeface="+mn-cs"/>
              </a:defRPr>
            </a:lvl2pPr>
            <a:lvl3pPr>
              <a:buFontTx/>
              <a:buNone/>
              <a:defRPr lang="en-US" sz="2000" kern="1200" dirty="0" smtClean="0">
                <a:solidFill>
                  <a:schemeClr val="bg1"/>
                </a:solidFill>
                <a:latin typeface="+mj-lt"/>
                <a:ea typeface="+mn-ea"/>
                <a:cs typeface="+mn-cs"/>
              </a:defRPr>
            </a:lvl3pPr>
            <a:lvl4pPr>
              <a:buFontTx/>
              <a:buNone/>
              <a:defRPr lang="en-US" sz="2000" kern="1200" dirty="0" smtClean="0">
                <a:solidFill>
                  <a:schemeClr val="bg1"/>
                </a:solidFill>
                <a:latin typeface="+mj-lt"/>
                <a:ea typeface="+mn-ea"/>
                <a:cs typeface="+mn-cs"/>
              </a:defRPr>
            </a:lvl4pPr>
            <a:lvl5pPr>
              <a:buFontTx/>
              <a:buNone/>
              <a:defRPr lang="en-US" sz="2000" kern="1200" dirty="0" smtClean="0">
                <a:solidFill>
                  <a:schemeClr val="bg1"/>
                </a:solidFill>
                <a:latin typeface="+mj-lt"/>
                <a:ea typeface="+mn-ea"/>
                <a:cs typeface="+mn-cs"/>
              </a:defRPr>
            </a:lvl5pPr>
          </a:lstStyle>
          <a:p>
            <a:pPr lvl="0"/>
            <a:r>
              <a:rPr lang="en-GB" dirty="0"/>
              <a:t>Date</a:t>
            </a:r>
          </a:p>
        </p:txBody>
      </p:sp>
      <p:sp>
        <p:nvSpPr>
          <p:cNvPr id="19" name="Text Placeholder 2"/>
          <p:cNvSpPr>
            <a:spLocks noGrp="1"/>
          </p:cNvSpPr>
          <p:nvPr>
            <p:ph type="body" sz="quarter" idx="13" hasCustomPrompt="1"/>
          </p:nvPr>
        </p:nvSpPr>
        <p:spPr>
          <a:xfrm>
            <a:off x="617724" y="4058205"/>
            <a:ext cx="5673960" cy="398668"/>
          </a:xfrm>
          <a:prstGeom prst="rect">
            <a:avLst/>
          </a:prstGeom>
        </p:spPr>
        <p:txBody>
          <a:bodyPr lIns="91420" tIns="45710" rIns="91420" bIns="45710"/>
          <a:lstStyle>
            <a:lvl1pPr marL="0" indent="0">
              <a:buFont typeface="Arial" panose="020B0604020202020204" pitchFamily="34" charset="0"/>
              <a:buNone/>
              <a:defRPr sz="2933" b="0" i="0" baseline="0">
                <a:solidFill>
                  <a:schemeClr val="tx2"/>
                </a:solidFill>
                <a:latin typeface="+mj-lt"/>
                <a:cs typeface="CiscoSansTT ExtraLight"/>
              </a:defRPr>
            </a:lvl1pPr>
            <a:lvl2pPr marL="406365" indent="0">
              <a:buNone/>
              <a:defRPr/>
            </a:lvl2pPr>
            <a:lvl3pPr marL="569854" indent="0">
              <a:buNone/>
              <a:defRPr/>
            </a:lvl3pPr>
            <a:lvl4pPr marL="688908" indent="0">
              <a:buNone/>
              <a:defRPr/>
            </a:lvl4pPr>
            <a:lvl5pPr marL="801608" indent="0">
              <a:buNone/>
              <a:defRPr/>
            </a:lvl5pPr>
          </a:lstStyle>
          <a:p>
            <a:pPr lvl="0"/>
            <a:r>
              <a:rPr lang="en-GB" dirty="0"/>
              <a:t>Subtitle Goes Here</a:t>
            </a:r>
          </a:p>
        </p:txBody>
      </p:sp>
      <p:sp>
        <p:nvSpPr>
          <p:cNvPr id="20" name="Title 1"/>
          <p:cNvSpPr>
            <a:spLocks noGrp="1"/>
          </p:cNvSpPr>
          <p:nvPr>
            <p:ph type="ctrTitle" hasCustomPrompt="1"/>
          </p:nvPr>
        </p:nvSpPr>
        <p:spPr>
          <a:xfrm>
            <a:off x="567687" y="3296223"/>
            <a:ext cx="5699605" cy="859640"/>
          </a:xfrm>
          <a:prstGeom prst="rect">
            <a:avLst/>
          </a:prstGeom>
        </p:spPr>
        <p:txBody>
          <a:bodyPr anchor="b"/>
          <a:lstStyle>
            <a:lvl1pPr marL="0" indent="0" algn="l">
              <a:lnSpc>
                <a:spcPct val="90000"/>
              </a:lnSpc>
              <a:buFont typeface="Arial" panose="020B0604020202020204" pitchFamily="34" charset="0"/>
              <a:buNone/>
              <a:defRPr sz="5333" b="0" i="0" spc="0" baseline="0">
                <a:solidFill>
                  <a:schemeClr val="tx2"/>
                </a:solidFill>
                <a:latin typeface="+mj-lt"/>
                <a:cs typeface="CiscoSansTT ExtraLight"/>
              </a:defRPr>
            </a:lvl1pPr>
          </a:lstStyle>
          <a:p>
            <a:r>
              <a:rPr lang="en-GB" dirty="0"/>
              <a:t>Presentation Title Goes Here</a:t>
            </a:r>
            <a:endParaRPr lang="en-US" dirty="0"/>
          </a:p>
        </p:txBody>
      </p:sp>
      <p:sp>
        <p:nvSpPr>
          <p:cNvPr id="6" name="Freeform 6"/>
          <p:cNvSpPr>
            <a:spLocks noChangeAspect="1" noEditPoints="1"/>
          </p:cNvSpPr>
          <p:nvPr userDrawn="1"/>
        </p:nvSpPr>
        <p:spPr bwMode="auto">
          <a:xfrm>
            <a:off x="625995" y="521745"/>
            <a:ext cx="1060704" cy="563500"/>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lumMod val="75000"/>
                </a:schemeClr>
              </a:solidFill>
            </a:endParaRPr>
          </a:p>
        </p:txBody>
      </p:sp>
    </p:spTree>
    <p:extLst>
      <p:ext uri="{BB962C8B-B14F-4D97-AF65-F5344CB8AC3E}">
        <p14:creationId xmlns:p14="http://schemas.microsoft.com/office/powerpoint/2010/main" val="2683525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6106789" cy="68580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7" dirty="0">
              <a:latin typeface="+mj-lt"/>
            </a:endParaRPr>
          </a:p>
        </p:txBody>
      </p:sp>
      <p:sp>
        <p:nvSpPr>
          <p:cNvPr id="3" name="Title Placeholder 5"/>
          <p:cNvSpPr>
            <a:spLocks noGrp="1"/>
          </p:cNvSpPr>
          <p:nvPr>
            <p:ph type="title"/>
          </p:nvPr>
        </p:nvSpPr>
        <p:spPr bwMode="auto">
          <a:xfrm>
            <a:off x="558801" y="2209800"/>
            <a:ext cx="5103284" cy="2438400"/>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912261" rtl="0" eaLnBrk="1" fontAlgn="base" hangingPunct="1">
              <a:lnSpc>
                <a:spcPct val="85000"/>
              </a:lnSpc>
              <a:spcBef>
                <a:spcPct val="0"/>
              </a:spcBef>
              <a:spcAft>
                <a:spcPct val="0"/>
              </a:spcAft>
              <a:defRPr lang="en-GB" sz="4267" kern="1200" dirty="0">
                <a:solidFill>
                  <a:schemeClr val="bg1">
                    <a:lumMod val="75000"/>
                  </a:schemeClr>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6796618" y="709083"/>
            <a:ext cx="4734983" cy="5412316"/>
          </a:xfrm>
          <a:prstGeom prst="rect">
            <a:avLst/>
          </a:prstGeom>
        </p:spPr>
        <p:txBody>
          <a:bodyPr lIns="0" rIns="0" anchor="ctr" anchorCtr="0"/>
          <a:lstStyle>
            <a:lvl1pPr marL="226478" indent="-226478">
              <a:lnSpc>
                <a:spcPct val="100000"/>
              </a:lnSpc>
              <a:buClr>
                <a:schemeClr val="tx1"/>
              </a:buClr>
              <a:buSzPct val="60000"/>
              <a:buFont typeface="Arial" panose="020B0604020202020204" pitchFamily="34" charset="0"/>
              <a:buChar char="•"/>
              <a:tabLst>
                <a:tab pos="304792" algn="l"/>
              </a:tabLst>
              <a:defRPr sz="3200"/>
            </a:lvl1pPr>
            <a:lvl2pPr marL="461422" indent="-228594">
              <a:lnSpc>
                <a:spcPct val="100000"/>
              </a:lnSpc>
              <a:buClr>
                <a:schemeClr val="tx1"/>
              </a:buClr>
              <a:buSzPct val="60000"/>
              <a:buFont typeface="Arial" panose="020B0604020202020204" pitchFamily="34" charset="0"/>
              <a:buChar char="•"/>
              <a:defRPr sz="3200"/>
            </a:lvl2pPr>
            <a:lvl3pPr marL="609585" indent="-156629">
              <a:lnSpc>
                <a:spcPct val="100000"/>
              </a:lnSpc>
              <a:buClr>
                <a:schemeClr val="tx1"/>
              </a:buClr>
              <a:buSzPct val="60000"/>
              <a:buFont typeface="Arial" panose="020B0604020202020204" pitchFamily="34" charset="0"/>
              <a:buChar char="•"/>
              <a:defRPr sz="2667"/>
            </a:lvl3pPr>
            <a:lvl4pPr marL="766214" indent="-156629">
              <a:lnSpc>
                <a:spcPct val="100000"/>
              </a:lnSpc>
              <a:buClr>
                <a:schemeClr val="tx1"/>
              </a:buClr>
              <a:buSzPct val="60000"/>
              <a:buFont typeface="Arial" panose="020B0604020202020204" pitchFamily="34" charset="0"/>
              <a:buChar char="•"/>
              <a:tabLst/>
              <a:defRPr sz="2400"/>
            </a:lvl4pPr>
            <a:lvl5pPr marL="992693" indent="-150280">
              <a:lnSpc>
                <a:spcPct val="100000"/>
              </a:lnSpc>
              <a:buClr>
                <a:schemeClr val="tx1"/>
              </a:buClr>
              <a:buSzPct val="60000"/>
              <a:buFont typeface="Arial" panose="020B0604020202020204" pitchFamily="34" charset="0"/>
              <a:buChar cha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4">
            <a:extLst>
              <a:ext uri="{FF2B5EF4-FFF2-40B4-BE49-F238E27FC236}">
                <a16:creationId xmlns:a16="http://schemas.microsoft.com/office/drawing/2014/main" id="{8E6CB8C7-3261-442E-A39B-E155A86185B7}"/>
              </a:ext>
            </a:extLst>
          </p:cNvPr>
          <p:cNvSpPr>
            <a:spLocks noChangeArrowheads="1"/>
          </p:cNvSpPr>
          <p:nvPr userDrawn="1"/>
        </p:nvSpPr>
        <p:spPr bwMode="ltGray">
          <a:xfrm>
            <a:off x="636905" y="6322204"/>
            <a:ext cx="4757856" cy="206025"/>
          </a:xfrm>
          <a:prstGeom prst="rect">
            <a:avLst/>
          </a:prstGeom>
          <a:noFill/>
          <a:ln w="9525">
            <a:noFill/>
            <a:miter lim="800000"/>
            <a:headEnd/>
            <a:tailEnd/>
          </a:ln>
          <a:effectLst/>
        </p:spPr>
        <p:txBody>
          <a:bodyPr wrap="square" lIns="82115" tIns="41056" rIns="82115" bIns="41056" anchor="b">
            <a:spAutoFit/>
          </a:bodyPr>
          <a:lstStyle/>
          <a:p>
            <a:pPr algn="l" defTabSz="814305" rtl="0" fontAlgn="auto">
              <a:spcBef>
                <a:spcPts val="0"/>
              </a:spcBef>
              <a:spcAft>
                <a:spcPts val="0"/>
              </a:spcAft>
              <a:defRPr/>
            </a:pPr>
            <a:r>
              <a:rPr lang="en-US" sz="800" kern="1200" spc="27" baseline="0" dirty="0">
                <a:solidFill>
                  <a:schemeClr val="accent1">
                    <a:lumMod val="75000"/>
                  </a:schemeClr>
                </a:solidFill>
                <a:latin typeface="+mn-lt"/>
                <a:ea typeface="+mn-ea"/>
                <a:cs typeface="CiscoSans Thin"/>
              </a:rPr>
              <a:t>© 2019  Cisco and/or its affiliates. All rights reserved.   Cisco Confidential</a:t>
            </a:r>
          </a:p>
        </p:txBody>
      </p:sp>
    </p:spTree>
    <p:extLst>
      <p:ext uri="{BB962C8B-B14F-4D97-AF65-F5344CB8AC3E}">
        <p14:creationId xmlns:p14="http://schemas.microsoft.com/office/powerpoint/2010/main" val="42245873"/>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p15:clr>
            <a:srgbClr val="FBAE40"/>
          </p15:clr>
        </p15:guide>
        <p15:guide id="4" pos="2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2533E-5B83-1B4B-84FC-85B42D1E67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159D81-6A9B-4A43-B326-332059F092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E85F39-9CFB-5C42-B3EB-AC7C8E824C29}"/>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DC05D1EC-7B65-F742-AADE-422BC9EB6B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554E19-F4F9-0741-A26D-27B4060D3FC1}"/>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4173468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B0620-7C4F-7748-9FA8-A700CBFA4D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6A808C-AE52-3D4C-8FBB-507D38039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7873BD-1F14-1E4B-8707-4F477F361FC9}"/>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04C3B3F2-7419-2345-8628-F804AC5B1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DE677F-98E5-4045-8EFE-A1F2064CDC77}"/>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3086066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FD871-8E62-C741-B273-68280AB18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51B488-C04D-884E-A404-FB0CA175A9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CC9EFD-D6A3-D946-B337-8ACADD6EFB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23D004-55E6-C34E-9345-19BD409E7F01}"/>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6" name="Footer Placeholder 5">
            <a:extLst>
              <a:ext uri="{FF2B5EF4-FFF2-40B4-BE49-F238E27FC236}">
                <a16:creationId xmlns:a16="http://schemas.microsoft.com/office/drawing/2014/main" id="{9DA3F4B9-013C-0B46-B757-5D96CA0DF8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3C9958-F1C3-6A45-9E02-FD8AD96737D2}"/>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3567454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2B98B-51C5-514B-8C19-67CFEC155F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228733-CD6E-5D44-96B7-368BA8797E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D16614-8EC1-864D-8458-1098441FCA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05B4EC-CA7A-B848-88DA-132B8AA4B1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43A60E-8854-E645-91DE-E4780173B5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1E81F7-93E1-5444-B94A-168553173D84}"/>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8" name="Footer Placeholder 7">
            <a:extLst>
              <a:ext uri="{FF2B5EF4-FFF2-40B4-BE49-F238E27FC236}">
                <a16:creationId xmlns:a16="http://schemas.microsoft.com/office/drawing/2014/main" id="{C4FC11B0-68AE-F64B-A160-621988419C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41EDF2-BC1D-E343-A0F5-113681F93E8A}"/>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3191046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CE3C6-FB1B-9945-A537-04C40206B9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21F0107-2272-FC4B-BC7E-AE4F8B81CB20}"/>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4" name="Footer Placeholder 3">
            <a:extLst>
              <a:ext uri="{FF2B5EF4-FFF2-40B4-BE49-F238E27FC236}">
                <a16:creationId xmlns:a16="http://schemas.microsoft.com/office/drawing/2014/main" id="{273C40D9-480D-5845-8C0A-D3596BFD11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40FF22-2E96-E142-B3B9-0BBB3A937EBD}"/>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1680290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8B760D-C768-B248-A9B7-491232542DFB}"/>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3" name="Footer Placeholder 2">
            <a:extLst>
              <a:ext uri="{FF2B5EF4-FFF2-40B4-BE49-F238E27FC236}">
                <a16:creationId xmlns:a16="http://schemas.microsoft.com/office/drawing/2014/main" id="{508E6985-C04A-C743-9A97-C396020684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A3BA5D6-F15E-174D-8ECE-8FBE9346F80C}"/>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1898514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6F71D-B3A1-654E-AE5C-76523BB02D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F40899-081D-8D41-B91B-797663AA87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438DC8D-F191-414B-A93F-BF035CCCD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54E83C-A0BD-4D4D-9B17-ACCBECA6320E}"/>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6" name="Footer Placeholder 5">
            <a:extLst>
              <a:ext uri="{FF2B5EF4-FFF2-40B4-BE49-F238E27FC236}">
                <a16:creationId xmlns:a16="http://schemas.microsoft.com/office/drawing/2014/main" id="{DC27AC0C-EEC6-7C42-91A6-65F04E5A4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F9EAB6-5247-114A-B5A4-41C9C02B3E11}"/>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1844874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532DD-3326-1A40-81E4-0AF822EB8B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9BE61F-D80D-524F-B38B-87E3A942DC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42C166-539C-474F-A124-60FE9C2A37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58F809-A6BC-C743-8142-80B7740F7A23}"/>
              </a:ext>
            </a:extLst>
          </p:cNvPr>
          <p:cNvSpPr>
            <a:spLocks noGrp="1"/>
          </p:cNvSpPr>
          <p:nvPr>
            <p:ph type="dt" sz="half" idx="10"/>
          </p:nvPr>
        </p:nvSpPr>
        <p:spPr/>
        <p:txBody>
          <a:bodyPr/>
          <a:lstStyle/>
          <a:p>
            <a:fld id="{59CEA8E2-B2DA-C744-AB90-8235182F6D63}" type="datetimeFigureOut">
              <a:rPr lang="en-US" smtClean="0"/>
              <a:t>6/3/20</a:t>
            </a:fld>
            <a:endParaRPr lang="en-US"/>
          </a:p>
        </p:txBody>
      </p:sp>
      <p:sp>
        <p:nvSpPr>
          <p:cNvPr id="6" name="Footer Placeholder 5">
            <a:extLst>
              <a:ext uri="{FF2B5EF4-FFF2-40B4-BE49-F238E27FC236}">
                <a16:creationId xmlns:a16="http://schemas.microsoft.com/office/drawing/2014/main" id="{27205BCA-C3D3-A049-AA04-E69D918263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64F95F-1E8B-6C43-B76F-43246953DC3C}"/>
              </a:ext>
            </a:extLst>
          </p:cNvPr>
          <p:cNvSpPr>
            <a:spLocks noGrp="1"/>
          </p:cNvSpPr>
          <p:nvPr>
            <p:ph type="sldNum" sz="quarter" idx="12"/>
          </p:nvPr>
        </p:nvSpPr>
        <p:spPr/>
        <p:txBody>
          <a:bodyPr/>
          <a:lstStyle/>
          <a:p>
            <a:fld id="{8FA0643A-9296-3144-B15C-E89897848EDA}" type="slidenum">
              <a:rPr lang="en-US" smtClean="0"/>
              <a:t>‹#›</a:t>
            </a:fld>
            <a:endParaRPr lang="en-US"/>
          </a:p>
        </p:txBody>
      </p:sp>
    </p:spTree>
    <p:extLst>
      <p:ext uri="{BB962C8B-B14F-4D97-AF65-F5344CB8AC3E}">
        <p14:creationId xmlns:p14="http://schemas.microsoft.com/office/powerpoint/2010/main" val="3907064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C427F4-EEBD-6749-979D-B997ABFF84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49DC24-B1DA-444E-BB9A-95D0213F69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A67A15-4AA9-4B4B-BB7A-C1BFC10516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CEA8E2-B2DA-C744-AB90-8235182F6D63}" type="datetimeFigureOut">
              <a:rPr lang="en-US" smtClean="0"/>
              <a:t>6/3/20</a:t>
            </a:fld>
            <a:endParaRPr lang="en-US"/>
          </a:p>
        </p:txBody>
      </p:sp>
      <p:sp>
        <p:nvSpPr>
          <p:cNvPr id="5" name="Footer Placeholder 4">
            <a:extLst>
              <a:ext uri="{FF2B5EF4-FFF2-40B4-BE49-F238E27FC236}">
                <a16:creationId xmlns:a16="http://schemas.microsoft.com/office/drawing/2014/main" id="{8FEBF2BF-27BA-9F41-B8FA-FD966C7968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E25D7FF-B293-6347-8659-664538FA1A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A0643A-9296-3144-B15C-E89897848EDA}" type="slidenum">
              <a:rPr lang="en-US" smtClean="0"/>
              <a:t>‹#›</a:t>
            </a:fld>
            <a:endParaRPr lang="en-US"/>
          </a:p>
        </p:txBody>
      </p:sp>
    </p:spTree>
    <p:extLst>
      <p:ext uri="{BB962C8B-B14F-4D97-AF65-F5344CB8AC3E}">
        <p14:creationId xmlns:p14="http://schemas.microsoft.com/office/powerpoint/2010/main" val="4095324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developer.github.com/v3/guides/using-ssh-agent-forwardin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ocs.ansible.com/ansible/2.8/modules/list_of_network_modules.html"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cloud2-sjc.cisco.com/content/demo/141033?returnPathTitleKey=content-view"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image" Target="../media/image34.tiff"/><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medium.com/@khandelwal12nidhi/setup-ssh-key-and-initial-user-using-ansible-playbook-61eabbb0dba4"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eveloper.apple.com/xcode/" TargetMode="External"/><Relationship Id="rId2" Type="http://schemas.openxmlformats.org/officeDocument/2006/relationships/hyperlink" Target="https://docs.ansible.com/ansible/latest/user_guide/windows_faq.html#can-ansible-run-on-windows"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CX Cloud and Automation</a:t>
            </a:r>
          </a:p>
        </p:txBody>
      </p:sp>
      <p:sp>
        <p:nvSpPr>
          <p:cNvPr id="11" name="Text Placeholder 10"/>
          <p:cNvSpPr>
            <a:spLocks noGrp="1"/>
          </p:cNvSpPr>
          <p:nvPr>
            <p:ph type="body" sz="quarter" idx="12"/>
          </p:nvPr>
        </p:nvSpPr>
        <p:spPr/>
        <p:txBody>
          <a:bodyPr>
            <a:normAutofit fontScale="92500" lnSpcReduction="10000"/>
          </a:bodyPr>
          <a:lstStyle/>
          <a:p>
            <a:r>
              <a:rPr lang="en-US" dirty="0"/>
              <a:t>June 2020</a:t>
            </a:r>
          </a:p>
        </p:txBody>
      </p:sp>
      <p:sp>
        <p:nvSpPr>
          <p:cNvPr id="6" name="Title 5"/>
          <p:cNvSpPr>
            <a:spLocks noGrp="1"/>
          </p:cNvSpPr>
          <p:nvPr>
            <p:ph type="ctrTitle"/>
          </p:nvPr>
        </p:nvSpPr>
        <p:spPr/>
        <p:txBody>
          <a:bodyPr>
            <a:normAutofit fontScale="90000"/>
          </a:bodyPr>
          <a:lstStyle/>
          <a:p>
            <a:r>
              <a:rPr lang="en-US" sz="5300" dirty="0"/>
              <a:t>Ansible for Network Automation</a:t>
            </a:r>
          </a:p>
        </p:txBody>
      </p:sp>
    </p:spTree>
    <p:extLst>
      <p:ext uri="{BB962C8B-B14F-4D97-AF65-F5344CB8AC3E}">
        <p14:creationId xmlns:p14="http://schemas.microsoft.com/office/powerpoint/2010/main" val="1007994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2275" y="2499359"/>
            <a:ext cx="4459664" cy="3498495"/>
          </a:xfrm>
        </p:spPr>
        <p:txBody>
          <a:bodyPr>
            <a:normAutofit/>
          </a:bodyPr>
          <a:lstStyle/>
          <a:p>
            <a:r>
              <a:rPr lang="en-US" sz="2400" b="1" dirty="0" err="1"/>
              <a:t>ssh</a:t>
            </a:r>
            <a:r>
              <a:rPr lang="en-US" sz="2400" dirty="0"/>
              <a:t>-</a:t>
            </a:r>
            <a:r>
              <a:rPr lang="en-US" sz="2400" b="1" dirty="0"/>
              <a:t>agent</a:t>
            </a:r>
            <a:r>
              <a:rPr lang="en-US" sz="2400" dirty="0"/>
              <a:t> is a program to hold private keys used for public key authentication (RSA, DSA). The idea is that </a:t>
            </a:r>
            <a:r>
              <a:rPr lang="en-US" sz="2400" b="1" dirty="0" err="1"/>
              <a:t>ssh</a:t>
            </a:r>
            <a:r>
              <a:rPr lang="en-US" sz="2400" dirty="0"/>
              <a:t>-</a:t>
            </a:r>
            <a:r>
              <a:rPr lang="en-US" sz="2400" b="1" dirty="0"/>
              <a:t>agent</a:t>
            </a:r>
            <a:r>
              <a:rPr lang="en-US" sz="2400" dirty="0"/>
              <a:t> is started in the beginning of an X-session or a login session, and all other windows or programs are started as clients to the </a:t>
            </a:r>
            <a:r>
              <a:rPr lang="en-US" sz="2400" b="1" dirty="0" err="1"/>
              <a:t>ssh</a:t>
            </a:r>
            <a:r>
              <a:rPr lang="en-US" sz="2400" dirty="0"/>
              <a:t>-</a:t>
            </a:r>
            <a:r>
              <a:rPr lang="en-US" sz="2400" b="1" dirty="0"/>
              <a:t>agent</a:t>
            </a:r>
            <a:r>
              <a:rPr lang="en-US" sz="2400" dirty="0"/>
              <a:t> program.</a:t>
            </a:r>
          </a:p>
        </p:txBody>
      </p:sp>
      <p:sp>
        <p:nvSpPr>
          <p:cNvPr id="4" name="Rectangle 3"/>
          <p:cNvSpPr/>
          <p:nvPr/>
        </p:nvSpPr>
        <p:spPr>
          <a:xfrm>
            <a:off x="5197807" y="1759240"/>
            <a:ext cx="6318758" cy="4399859"/>
          </a:xfrm>
          <a:prstGeom prst="rect">
            <a:avLst/>
          </a:prstGeom>
          <a:solidFill>
            <a:schemeClr val="accent4"/>
          </a:solidFill>
        </p:spPr>
        <p:txBody>
          <a:bodyPr wrap="square">
            <a:spAutoFit/>
          </a:bodyPr>
          <a:lstStyle/>
          <a:p>
            <a:pPr defTabSz="914377"/>
            <a:r>
              <a:rPr lang="en-US" sz="1333" dirty="0">
                <a:solidFill>
                  <a:prstClr val="black"/>
                </a:solidFill>
                <a:latin typeface="Courier New" panose="02070309020205020404" pitchFamily="49" charset="0"/>
                <a:cs typeface="Courier New" panose="02070309020205020404" pitchFamily="49" charset="0"/>
              </a:rPr>
              <a:t>function </a:t>
            </a:r>
            <a:r>
              <a:rPr lang="en-US" sz="1333" dirty="0" err="1">
                <a:solidFill>
                  <a:prstClr val="black"/>
                </a:solidFill>
                <a:latin typeface="Courier New" panose="02070309020205020404" pitchFamily="49" charset="0"/>
                <a:cs typeface="Courier New" panose="02070309020205020404" pitchFamily="49" charset="0"/>
              </a:rPr>
              <a:t>start_agent</a:t>
            </a:r>
            <a:r>
              <a:rPr lang="en-US" sz="1333" dirty="0">
                <a:solidFill>
                  <a:prstClr val="black"/>
                </a:solidFill>
                <a:latin typeface="Courier New" panose="02070309020205020404" pitchFamily="49" charset="0"/>
                <a:cs typeface="Courier New" panose="02070309020205020404" pitchFamily="49" charset="0"/>
              </a:rPr>
              <a:t> {</a:t>
            </a:r>
          </a:p>
          <a:p>
            <a:pPr defTabSz="914377"/>
            <a:r>
              <a:rPr lang="en-US" sz="1333" dirty="0">
                <a:solidFill>
                  <a:prstClr val="black"/>
                </a:solidFill>
                <a:latin typeface="Courier New" panose="02070309020205020404" pitchFamily="49" charset="0"/>
                <a:cs typeface="Courier New" panose="02070309020205020404" pitchFamily="49" charset="0"/>
              </a:rPr>
              <a:t>    echo "</a:t>
            </a:r>
            <a:r>
              <a:rPr lang="en-US" sz="1333" dirty="0" err="1">
                <a:solidFill>
                  <a:prstClr val="black"/>
                </a:solidFill>
                <a:latin typeface="Courier New" panose="02070309020205020404" pitchFamily="49" charset="0"/>
                <a:cs typeface="Courier New" panose="02070309020205020404" pitchFamily="49" charset="0"/>
              </a:rPr>
              <a:t>Initialising</a:t>
            </a:r>
            <a:r>
              <a:rPr lang="en-US" sz="1333" dirty="0">
                <a:solidFill>
                  <a:prstClr val="black"/>
                </a:solidFill>
                <a:latin typeface="Courier New" panose="02070309020205020404" pitchFamily="49" charset="0"/>
                <a:cs typeface="Courier New" panose="02070309020205020404" pitchFamily="49" charset="0"/>
              </a:rPr>
              <a:t> new SSH agent..."</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usr</a:t>
            </a:r>
            <a:r>
              <a:rPr lang="en-US" sz="1333" dirty="0">
                <a:solidFill>
                  <a:prstClr val="black"/>
                </a:solidFill>
                <a:latin typeface="Courier New" panose="02070309020205020404" pitchFamily="49" charset="0"/>
                <a:cs typeface="Courier New" panose="02070309020205020404" pitchFamily="49" charset="0"/>
              </a:rPr>
              <a:t>/bin/</a:t>
            </a:r>
            <a:r>
              <a:rPr lang="en-US" sz="1333" dirty="0" err="1">
                <a:solidFill>
                  <a:prstClr val="black"/>
                </a:solidFill>
                <a:latin typeface="Courier New" panose="02070309020205020404" pitchFamily="49" charset="0"/>
                <a:cs typeface="Courier New" panose="02070309020205020404" pitchFamily="49" charset="0"/>
              </a:rPr>
              <a:t>ssh</a:t>
            </a:r>
            <a:r>
              <a:rPr lang="en-US" sz="1333" dirty="0">
                <a:solidFill>
                  <a:prstClr val="black"/>
                </a:solidFill>
                <a:latin typeface="Courier New" panose="02070309020205020404" pitchFamily="49" charset="0"/>
                <a:cs typeface="Courier New" panose="02070309020205020404" pitchFamily="49" charset="0"/>
              </a:rPr>
              <a:t>-agent | </a:t>
            </a:r>
            <a:r>
              <a:rPr lang="en-US" sz="1333" dirty="0" err="1">
                <a:solidFill>
                  <a:prstClr val="black"/>
                </a:solidFill>
                <a:latin typeface="Courier New" panose="02070309020205020404" pitchFamily="49" charset="0"/>
                <a:cs typeface="Courier New" panose="02070309020205020404" pitchFamily="49" charset="0"/>
              </a:rPr>
              <a:t>sed</a:t>
            </a:r>
            <a:r>
              <a:rPr lang="en-US" sz="1333" dirty="0">
                <a:solidFill>
                  <a:prstClr val="black"/>
                </a:solidFill>
                <a:latin typeface="Courier New" panose="02070309020205020404" pitchFamily="49" charset="0"/>
                <a:cs typeface="Courier New" panose="02070309020205020404" pitchFamily="49" charset="0"/>
              </a:rPr>
              <a:t> 's/^echo/#echo/' &gt; "${SSH_ENV}"</a:t>
            </a:r>
          </a:p>
          <a:p>
            <a:pPr defTabSz="914377"/>
            <a:r>
              <a:rPr lang="en-US" sz="1333" dirty="0">
                <a:solidFill>
                  <a:prstClr val="black"/>
                </a:solidFill>
                <a:latin typeface="Courier New" panose="02070309020205020404" pitchFamily="49" charset="0"/>
                <a:cs typeface="Courier New" panose="02070309020205020404" pitchFamily="49" charset="0"/>
              </a:rPr>
              <a:t>    echo succeeded</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chmod</a:t>
            </a:r>
            <a:r>
              <a:rPr lang="en-US" sz="1333" dirty="0">
                <a:solidFill>
                  <a:prstClr val="black"/>
                </a:solidFill>
                <a:latin typeface="Courier New" panose="02070309020205020404" pitchFamily="49" charset="0"/>
                <a:cs typeface="Courier New" panose="02070309020205020404" pitchFamily="49" charset="0"/>
              </a:rPr>
              <a:t> 600 "${SSH_ENV}"</a:t>
            </a:r>
          </a:p>
          <a:p>
            <a:pPr defTabSz="914377"/>
            <a:r>
              <a:rPr lang="en-US" sz="1333" dirty="0">
                <a:solidFill>
                  <a:prstClr val="black"/>
                </a:solidFill>
                <a:latin typeface="Courier New" panose="02070309020205020404" pitchFamily="49" charset="0"/>
                <a:cs typeface="Courier New" panose="02070309020205020404" pitchFamily="49" charset="0"/>
              </a:rPr>
              <a:t>    . "${SSH_ENV}" &gt; /dev/null</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usr</a:t>
            </a:r>
            <a:r>
              <a:rPr lang="en-US" sz="1333" dirty="0">
                <a:solidFill>
                  <a:prstClr val="black"/>
                </a:solidFill>
                <a:latin typeface="Courier New" panose="02070309020205020404" pitchFamily="49" charset="0"/>
                <a:cs typeface="Courier New" panose="02070309020205020404" pitchFamily="49" charset="0"/>
              </a:rPr>
              <a:t>/bin/</a:t>
            </a:r>
            <a:r>
              <a:rPr lang="en-US" sz="1333" dirty="0" err="1">
                <a:solidFill>
                  <a:prstClr val="black"/>
                </a:solidFill>
                <a:latin typeface="Courier New" panose="02070309020205020404" pitchFamily="49" charset="0"/>
                <a:cs typeface="Courier New" panose="02070309020205020404" pitchFamily="49" charset="0"/>
              </a:rPr>
              <a:t>ssh</a:t>
            </a:r>
            <a:r>
              <a:rPr lang="en-US" sz="1333" dirty="0">
                <a:solidFill>
                  <a:prstClr val="black"/>
                </a:solidFill>
                <a:latin typeface="Courier New" panose="02070309020205020404" pitchFamily="49" charset="0"/>
                <a:cs typeface="Courier New" panose="02070309020205020404" pitchFamily="49" charset="0"/>
              </a:rPr>
              <a:t>-add;</a:t>
            </a:r>
          </a:p>
          <a:p>
            <a:pPr defTabSz="914377"/>
            <a:r>
              <a:rPr lang="en-US" sz="1333" dirty="0">
                <a:solidFill>
                  <a:prstClr val="black"/>
                </a:solidFill>
                <a:latin typeface="Courier New" panose="02070309020205020404" pitchFamily="49" charset="0"/>
                <a:cs typeface="Courier New" panose="02070309020205020404" pitchFamily="49" charset="0"/>
              </a:rPr>
              <a:t>}</a:t>
            </a:r>
          </a:p>
          <a:p>
            <a:pPr defTabSz="914377"/>
            <a:endParaRPr lang="en-US" sz="1333" dirty="0">
              <a:solidFill>
                <a:prstClr val="black"/>
              </a:solidFill>
              <a:latin typeface="Courier New" panose="02070309020205020404" pitchFamily="49" charset="0"/>
              <a:cs typeface="Courier New" panose="02070309020205020404" pitchFamily="49" charset="0"/>
            </a:endParaRPr>
          </a:p>
          <a:p>
            <a:pPr defTabSz="914377"/>
            <a:r>
              <a:rPr lang="en-US" sz="1333" dirty="0">
                <a:solidFill>
                  <a:prstClr val="black"/>
                </a:solidFill>
                <a:latin typeface="Courier New" panose="02070309020205020404" pitchFamily="49" charset="0"/>
                <a:cs typeface="Courier New" panose="02070309020205020404" pitchFamily="49" charset="0"/>
              </a:rPr>
              <a:t># Source SSH settings, if applicable</a:t>
            </a:r>
          </a:p>
          <a:p>
            <a:pPr defTabSz="914377"/>
            <a:endParaRPr lang="en-US" sz="1333" dirty="0">
              <a:solidFill>
                <a:prstClr val="black"/>
              </a:solidFill>
              <a:latin typeface="Courier New" panose="02070309020205020404" pitchFamily="49" charset="0"/>
              <a:cs typeface="Courier New" panose="02070309020205020404" pitchFamily="49" charset="0"/>
            </a:endParaRPr>
          </a:p>
          <a:p>
            <a:pPr defTabSz="914377"/>
            <a:r>
              <a:rPr lang="en-US" sz="1333" dirty="0">
                <a:solidFill>
                  <a:prstClr val="black"/>
                </a:solidFill>
                <a:latin typeface="Courier New" panose="02070309020205020404" pitchFamily="49" charset="0"/>
                <a:cs typeface="Courier New" panose="02070309020205020404" pitchFamily="49" charset="0"/>
              </a:rPr>
              <a:t>if [ -f "${SSH_ENV}" ]; then</a:t>
            </a:r>
          </a:p>
          <a:p>
            <a:pPr defTabSz="914377"/>
            <a:r>
              <a:rPr lang="en-US" sz="1333" dirty="0">
                <a:solidFill>
                  <a:prstClr val="black"/>
                </a:solidFill>
                <a:latin typeface="Courier New" panose="02070309020205020404" pitchFamily="49" charset="0"/>
                <a:cs typeface="Courier New" panose="02070309020205020404" pitchFamily="49" charset="0"/>
              </a:rPr>
              <a:t>    . "${SSH_ENV}" &gt; /dev/null</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ps</a:t>
            </a:r>
            <a:r>
              <a:rPr lang="en-US" sz="1333" dirty="0">
                <a:solidFill>
                  <a:prstClr val="black"/>
                </a:solidFill>
                <a:latin typeface="Courier New" panose="02070309020205020404" pitchFamily="49" charset="0"/>
                <a:cs typeface="Courier New" panose="02070309020205020404" pitchFamily="49" charset="0"/>
              </a:rPr>
              <a:t> ${SSH_AGENT_PID} doesn't work under </a:t>
            </a:r>
            <a:r>
              <a:rPr lang="en-US" sz="1333" dirty="0" err="1">
                <a:solidFill>
                  <a:prstClr val="black"/>
                </a:solidFill>
                <a:latin typeface="Courier New" panose="02070309020205020404" pitchFamily="49" charset="0"/>
                <a:cs typeface="Courier New" panose="02070309020205020404" pitchFamily="49" charset="0"/>
              </a:rPr>
              <a:t>cywgin</a:t>
            </a:r>
            <a:endParaRPr lang="en-US" sz="1333" dirty="0">
              <a:solidFill>
                <a:prstClr val="black"/>
              </a:solidFill>
              <a:latin typeface="Courier New" panose="02070309020205020404" pitchFamily="49" charset="0"/>
              <a:cs typeface="Courier New" panose="02070309020205020404" pitchFamily="49" charset="0"/>
            </a:endParaRP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ps</a:t>
            </a:r>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ef</a:t>
            </a:r>
            <a:r>
              <a:rPr lang="en-US" sz="1333" dirty="0">
                <a:solidFill>
                  <a:prstClr val="black"/>
                </a:solidFill>
                <a:latin typeface="Courier New" panose="02070309020205020404" pitchFamily="49" charset="0"/>
                <a:cs typeface="Courier New" panose="02070309020205020404" pitchFamily="49" charset="0"/>
              </a:rPr>
              <a:t> | </a:t>
            </a:r>
            <a:r>
              <a:rPr lang="en-US" sz="1333" dirty="0" err="1">
                <a:solidFill>
                  <a:prstClr val="black"/>
                </a:solidFill>
                <a:latin typeface="Courier New" panose="02070309020205020404" pitchFamily="49" charset="0"/>
                <a:cs typeface="Courier New" panose="02070309020205020404" pitchFamily="49" charset="0"/>
              </a:rPr>
              <a:t>grep</a:t>
            </a:r>
            <a:r>
              <a:rPr lang="en-US" sz="1333" dirty="0">
                <a:solidFill>
                  <a:prstClr val="black"/>
                </a:solidFill>
                <a:latin typeface="Courier New" panose="02070309020205020404" pitchFamily="49" charset="0"/>
                <a:cs typeface="Courier New" panose="02070309020205020404" pitchFamily="49" charset="0"/>
              </a:rPr>
              <a:t> ${SSH_AGENT_PID} | </a:t>
            </a:r>
            <a:r>
              <a:rPr lang="en-US" sz="1333" dirty="0" err="1">
                <a:solidFill>
                  <a:prstClr val="black"/>
                </a:solidFill>
                <a:latin typeface="Courier New" panose="02070309020205020404" pitchFamily="49" charset="0"/>
                <a:cs typeface="Courier New" panose="02070309020205020404" pitchFamily="49" charset="0"/>
              </a:rPr>
              <a:t>grep</a:t>
            </a:r>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ssh</a:t>
            </a:r>
            <a:r>
              <a:rPr lang="en-US" sz="1333" dirty="0">
                <a:solidFill>
                  <a:prstClr val="black"/>
                </a:solidFill>
                <a:latin typeface="Courier New" panose="02070309020205020404" pitchFamily="49" charset="0"/>
                <a:cs typeface="Courier New" panose="02070309020205020404" pitchFamily="49" charset="0"/>
              </a:rPr>
              <a:t>-agent$ &gt; /dev/null || {</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start_agent</a:t>
            </a:r>
            <a:r>
              <a:rPr lang="en-US" sz="1333" dirty="0">
                <a:solidFill>
                  <a:prstClr val="black"/>
                </a:solidFill>
                <a:latin typeface="Courier New" panose="02070309020205020404" pitchFamily="49" charset="0"/>
                <a:cs typeface="Courier New" panose="02070309020205020404" pitchFamily="49" charset="0"/>
              </a:rPr>
              <a:t>;</a:t>
            </a:r>
          </a:p>
          <a:p>
            <a:pPr defTabSz="914377"/>
            <a:r>
              <a:rPr lang="en-US" sz="1333" dirty="0">
                <a:solidFill>
                  <a:prstClr val="black"/>
                </a:solidFill>
                <a:latin typeface="Courier New" panose="02070309020205020404" pitchFamily="49" charset="0"/>
                <a:cs typeface="Courier New" panose="02070309020205020404" pitchFamily="49" charset="0"/>
              </a:rPr>
              <a:t>    }</a:t>
            </a:r>
          </a:p>
          <a:p>
            <a:pPr defTabSz="914377"/>
            <a:r>
              <a:rPr lang="en-US" sz="1333" dirty="0">
                <a:solidFill>
                  <a:prstClr val="black"/>
                </a:solidFill>
                <a:latin typeface="Courier New" panose="02070309020205020404" pitchFamily="49" charset="0"/>
                <a:cs typeface="Courier New" panose="02070309020205020404" pitchFamily="49" charset="0"/>
              </a:rPr>
              <a:t>else</a:t>
            </a:r>
          </a:p>
          <a:p>
            <a:pPr defTabSz="914377"/>
            <a:r>
              <a:rPr lang="en-US" sz="1333" dirty="0">
                <a:solidFill>
                  <a:prstClr val="black"/>
                </a:solidFill>
                <a:latin typeface="Courier New" panose="02070309020205020404" pitchFamily="49" charset="0"/>
                <a:cs typeface="Courier New" panose="02070309020205020404" pitchFamily="49" charset="0"/>
              </a:rPr>
              <a:t>    </a:t>
            </a:r>
            <a:r>
              <a:rPr lang="en-US" sz="1333" dirty="0" err="1">
                <a:solidFill>
                  <a:prstClr val="black"/>
                </a:solidFill>
                <a:latin typeface="Courier New" panose="02070309020205020404" pitchFamily="49" charset="0"/>
                <a:cs typeface="Courier New" panose="02070309020205020404" pitchFamily="49" charset="0"/>
              </a:rPr>
              <a:t>start_agent</a:t>
            </a:r>
            <a:r>
              <a:rPr lang="en-US" sz="1333" dirty="0">
                <a:solidFill>
                  <a:prstClr val="black"/>
                </a:solidFill>
                <a:latin typeface="Courier New" panose="02070309020205020404" pitchFamily="49" charset="0"/>
                <a:cs typeface="Courier New" panose="02070309020205020404" pitchFamily="49" charset="0"/>
              </a:rPr>
              <a:t>;</a:t>
            </a:r>
          </a:p>
          <a:p>
            <a:pPr defTabSz="914377"/>
            <a:r>
              <a:rPr lang="en-US" sz="1333" dirty="0">
                <a:solidFill>
                  <a:prstClr val="black"/>
                </a:solidFill>
                <a:latin typeface="Courier New" panose="02070309020205020404" pitchFamily="49" charset="0"/>
                <a:cs typeface="Courier New" panose="02070309020205020404" pitchFamily="49" charset="0"/>
              </a:rPr>
              <a:t>fi</a:t>
            </a:r>
          </a:p>
        </p:txBody>
      </p:sp>
      <p:sp>
        <p:nvSpPr>
          <p:cNvPr id="5" name="TextBox 4"/>
          <p:cNvSpPr txBox="1"/>
          <p:nvPr/>
        </p:nvSpPr>
        <p:spPr>
          <a:xfrm>
            <a:off x="442275" y="6159099"/>
            <a:ext cx="10095521" cy="461665"/>
          </a:xfrm>
          <a:prstGeom prst="rect">
            <a:avLst/>
          </a:prstGeom>
          <a:noFill/>
        </p:spPr>
        <p:txBody>
          <a:bodyPr wrap="none" rtlCol="0">
            <a:spAutoFit/>
          </a:bodyPr>
          <a:lstStyle/>
          <a:p>
            <a:r>
              <a:rPr lang="en-US" sz="2400" dirty="0"/>
              <a:t>See also: </a:t>
            </a:r>
            <a:r>
              <a:rPr lang="en-US" sz="2400" dirty="0">
                <a:hlinkClick r:id="rId2"/>
              </a:rPr>
              <a:t>https://developer.github.com/v3/guides/using-ssh-agent-forwarding/</a:t>
            </a:r>
            <a:r>
              <a:rPr lang="en-US" sz="2400" dirty="0"/>
              <a:t> </a:t>
            </a:r>
          </a:p>
        </p:txBody>
      </p:sp>
      <p:sp>
        <p:nvSpPr>
          <p:cNvPr id="7" name="Title 6"/>
          <p:cNvSpPr>
            <a:spLocks noGrp="1"/>
          </p:cNvSpPr>
          <p:nvPr>
            <p:ph type="title"/>
          </p:nvPr>
        </p:nvSpPr>
        <p:spPr>
          <a:xfrm>
            <a:off x="442275" y="648739"/>
            <a:ext cx="11253865" cy="1388955"/>
          </a:xfrm>
        </p:spPr>
        <p:txBody>
          <a:bodyPr>
            <a:noAutofit/>
          </a:bodyPr>
          <a:lstStyle/>
          <a:p>
            <a:r>
              <a:rPr lang="en-US" sz="2400" dirty="0"/>
              <a:t>Ansible does not expose a channel to allow communication between the user and the </a:t>
            </a:r>
            <a:r>
              <a:rPr lang="en-US" sz="2400" dirty="0" err="1"/>
              <a:t>ssh</a:t>
            </a:r>
            <a:r>
              <a:rPr lang="en-US" sz="2400" dirty="0"/>
              <a:t> process to accept a password manually to decrypt an </a:t>
            </a:r>
            <a:r>
              <a:rPr lang="en-US" sz="2400" dirty="0" err="1"/>
              <a:t>ssh</a:t>
            </a:r>
            <a:r>
              <a:rPr lang="en-US" sz="2400" dirty="0"/>
              <a:t> key when using the </a:t>
            </a:r>
            <a:r>
              <a:rPr lang="en-US" sz="2400" dirty="0" err="1"/>
              <a:t>ssh</a:t>
            </a:r>
            <a:r>
              <a:rPr lang="en-US" sz="2400" dirty="0"/>
              <a:t> connection plugin (which is the default). The use of </a:t>
            </a:r>
            <a:r>
              <a:rPr lang="en-US" sz="2400" dirty="0" err="1"/>
              <a:t>ssh</a:t>
            </a:r>
            <a:r>
              <a:rPr lang="en-US" sz="2400" dirty="0"/>
              <a:t>-agent is highly recommended. </a:t>
            </a:r>
            <a:br>
              <a:rPr lang="en-US" sz="2667" dirty="0"/>
            </a:br>
            <a:endParaRPr lang="en-US" sz="2667" dirty="0"/>
          </a:p>
        </p:txBody>
      </p:sp>
      <p:sp>
        <p:nvSpPr>
          <p:cNvPr id="6" name="Title 1">
            <a:extLst>
              <a:ext uri="{FF2B5EF4-FFF2-40B4-BE49-F238E27FC236}">
                <a16:creationId xmlns:a16="http://schemas.microsoft.com/office/drawing/2014/main" id="{7153209D-469B-D444-97F5-8B916FCD9F38}"/>
              </a:ext>
            </a:extLst>
          </p:cNvPr>
          <p:cNvSpPr txBox="1">
            <a:spLocks/>
          </p:cNvSpPr>
          <p:nvPr/>
        </p:nvSpPr>
        <p:spPr>
          <a:xfrm>
            <a:off x="115503" y="134691"/>
            <a:ext cx="4245244" cy="43342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Set up: </a:t>
            </a:r>
            <a:r>
              <a:rPr lang="en-US" sz="2800" dirty="0" err="1"/>
              <a:t>ssh</a:t>
            </a:r>
            <a:r>
              <a:rPr lang="en-US" sz="2800" dirty="0"/>
              <a:t>-agent</a:t>
            </a:r>
          </a:p>
        </p:txBody>
      </p:sp>
    </p:spTree>
    <p:extLst>
      <p:ext uri="{BB962C8B-B14F-4D97-AF65-F5344CB8AC3E}">
        <p14:creationId xmlns:p14="http://schemas.microsoft.com/office/powerpoint/2010/main" val="937583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635" y="110628"/>
            <a:ext cx="10515600" cy="457264"/>
          </a:xfrm>
        </p:spPr>
        <p:txBody>
          <a:bodyPr>
            <a:noAutofit/>
          </a:bodyPr>
          <a:lstStyle/>
          <a:p>
            <a:r>
              <a:rPr lang="en-US" sz="2800" dirty="0"/>
              <a:t>Validating Ansible install</a:t>
            </a:r>
          </a:p>
        </p:txBody>
      </p:sp>
      <p:sp>
        <p:nvSpPr>
          <p:cNvPr id="5" name="Rectangle 4">
            <a:extLst>
              <a:ext uri="{FF2B5EF4-FFF2-40B4-BE49-F238E27FC236}">
                <a16:creationId xmlns:a16="http://schemas.microsoft.com/office/drawing/2014/main" id="{DCF84A37-8111-CB4D-8AFC-C837A413BCA0}"/>
              </a:ext>
            </a:extLst>
          </p:cNvPr>
          <p:cNvSpPr/>
          <p:nvPr/>
        </p:nvSpPr>
        <p:spPr>
          <a:xfrm>
            <a:off x="2267712" y="2641568"/>
            <a:ext cx="6096000" cy="1115690"/>
          </a:xfrm>
          <a:prstGeom prst="rect">
            <a:avLst/>
          </a:prstGeom>
          <a:solidFill>
            <a:schemeClr val="tx1"/>
          </a:solidFill>
        </p:spPr>
        <p:txBody>
          <a:bodyPr>
            <a:spAutoFit/>
          </a:bodyPr>
          <a:lstStyle/>
          <a:p>
            <a:r>
              <a:rPr lang="en-US" sz="1330" dirty="0">
                <a:solidFill>
                  <a:schemeClr val="bg1"/>
                </a:solidFill>
                <a:latin typeface="Courier New" panose="02070309020205020404" pitchFamily="49" charset="0"/>
                <a:cs typeface="Courier New" panose="02070309020205020404" pitchFamily="49" charset="0"/>
              </a:rPr>
              <a:t>$ ansible localhost -m ping</a:t>
            </a:r>
          </a:p>
          <a:p>
            <a:r>
              <a:rPr lang="en-US" sz="1330" dirty="0">
                <a:solidFill>
                  <a:schemeClr val="bg1"/>
                </a:solidFill>
                <a:latin typeface="Courier New" panose="02070309020205020404" pitchFamily="49" charset="0"/>
                <a:cs typeface="Courier New" panose="02070309020205020404" pitchFamily="49" charset="0"/>
              </a:rPr>
              <a:t>localhost | SUCCESS =&gt; {</a:t>
            </a:r>
          </a:p>
          <a:p>
            <a:r>
              <a:rPr lang="en-US" sz="1330" dirty="0">
                <a:solidFill>
                  <a:schemeClr val="bg1"/>
                </a:solidFill>
                <a:latin typeface="Courier New" panose="02070309020205020404" pitchFamily="49" charset="0"/>
                <a:cs typeface="Courier New" panose="02070309020205020404" pitchFamily="49" charset="0"/>
              </a:rPr>
              <a:t>    "changed": false,</a:t>
            </a:r>
          </a:p>
          <a:p>
            <a:r>
              <a:rPr lang="en-US" sz="1330" dirty="0">
                <a:solidFill>
                  <a:schemeClr val="bg1"/>
                </a:solidFill>
                <a:latin typeface="Courier New" panose="02070309020205020404" pitchFamily="49" charset="0"/>
                <a:cs typeface="Courier New" panose="02070309020205020404" pitchFamily="49" charset="0"/>
              </a:rPr>
              <a:t>    "ping": "pong"</a:t>
            </a:r>
          </a:p>
          <a:p>
            <a:r>
              <a:rPr lang="en-US" sz="133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73059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116211" y="102458"/>
            <a:ext cx="4191699" cy="461665"/>
          </a:xfrm>
        </p:spPr>
        <p:txBody>
          <a:bodyPr>
            <a:noAutofit/>
          </a:bodyPr>
          <a:lstStyle/>
          <a:p>
            <a:r>
              <a:rPr lang="en-US" sz="2800" dirty="0"/>
              <a:t>Ad-hoc commands: </a:t>
            </a:r>
          </a:p>
        </p:txBody>
      </p:sp>
      <p:sp>
        <p:nvSpPr>
          <p:cNvPr id="5" name="Rectangle 4">
            <a:extLst>
              <a:ext uri="{FF2B5EF4-FFF2-40B4-BE49-F238E27FC236}">
                <a16:creationId xmlns:a16="http://schemas.microsoft.com/office/drawing/2014/main" id="{95265AF6-0249-9543-94E6-B5B42928E3FE}"/>
              </a:ext>
            </a:extLst>
          </p:cNvPr>
          <p:cNvSpPr/>
          <p:nvPr/>
        </p:nvSpPr>
        <p:spPr>
          <a:xfrm>
            <a:off x="668163" y="2781311"/>
            <a:ext cx="9653517" cy="911019"/>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 ansible nso1 --become -m service -a "name=</a:t>
            </a:r>
            <a:r>
              <a:rPr lang="en-US" sz="1330" dirty="0" err="1">
                <a:solidFill>
                  <a:schemeClr val="bg1"/>
                </a:solidFill>
                <a:latin typeface="Courier New" panose="02070309020205020404" pitchFamily="49" charset="0"/>
                <a:cs typeface="Courier New" panose="02070309020205020404" pitchFamily="49" charset="0"/>
              </a:rPr>
              <a:t>firewalld</a:t>
            </a:r>
            <a:r>
              <a:rPr lang="en-US" sz="1330" dirty="0">
                <a:solidFill>
                  <a:schemeClr val="bg1"/>
                </a:solidFill>
                <a:latin typeface="Courier New" panose="02070309020205020404" pitchFamily="49" charset="0"/>
                <a:cs typeface="Courier New" panose="02070309020205020404" pitchFamily="49" charset="0"/>
              </a:rPr>
              <a:t> state=stopped" --ask-become-pass </a:t>
            </a:r>
            <a:br>
              <a:rPr lang="en-US" sz="1330" dirty="0">
                <a:solidFill>
                  <a:schemeClr val="bg1"/>
                </a:solidFill>
                <a:latin typeface="Courier New" panose="02070309020205020404" pitchFamily="49" charset="0"/>
                <a:cs typeface="Courier New" panose="02070309020205020404" pitchFamily="49" charset="0"/>
              </a:rPr>
            </a:br>
            <a:r>
              <a:rPr lang="en-US" sz="1330" dirty="0">
                <a:solidFill>
                  <a:schemeClr val="bg1"/>
                </a:solidFill>
                <a:latin typeface="Courier New" panose="02070309020205020404" pitchFamily="49" charset="0"/>
                <a:cs typeface="Courier New" panose="02070309020205020404" pitchFamily="49" charset="0"/>
              </a:rPr>
              <a:t>BECOME password: </a:t>
            </a:r>
            <a:r>
              <a:rPr lang="en-US" sz="1330" dirty="0" err="1">
                <a:solidFill>
                  <a:schemeClr val="bg1"/>
                </a:solidFill>
                <a:latin typeface="Courier New" panose="02070309020205020404" pitchFamily="49" charset="0"/>
                <a:cs typeface="Courier New" panose="02070309020205020404" pitchFamily="49" charset="0"/>
              </a:rPr>
              <a:t>xxxxxx</a:t>
            </a:r>
            <a:br>
              <a:rPr lang="en-US" sz="1330" dirty="0">
                <a:solidFill>
                  <a:schemeClr val="bg1"/>
                </a:solidFill>
                <a:latin typeface="Courier New" panose="02070309020205020404" pitchFamily="49" charset="0"/>
                <a:cs typeface="Courier New" panose="02070309020205020404" pitchFamily="49" charset="0"/>
              </a:rPr>
            </a:br>
            <a:r>
              <a:rPr lang="en-US" sz="1330" dirty="0">
                <a:solidFill>
                  <a:schemeClr val="bg1"/>
                </a:solidFill>
                <a:latin typeface="Courier New" panose="02070309020205020404" pitchFamily="49" charset="0"/>
                <a:cs typeface="Courier New" panose="02070309020205020404" pitchFamily="49" charset="0"/>
              </a:rPr>
              <a:t>         nso1 | SUCCESS =&gt; { "</a:t>
            </a:r>
            <a:r>
              <a:rPr lang="en-US" sz="1330" dirty="0" err="1">
                <a:solidFill>
                  <a:schemeClr val="bg1"/>
                </a:solidFill>
                <a:latin typeface="Courier New" panose="02070309020205020404" pitchFamily="49" charset="0"/>
                <a:cs typeface="Courier New" panose="02070309020205020404" pitchFamily="49" charset="0"/>
              </a:rPr>
              <a:t>ansible_facts</a:t>
            </a:r>
            <a:r>
              <a:rPr lang="en-US" sz="1330" dirty="0">
                <a:solidFill>
                  <a:schemeClr val="bg1"/>
                </a:solidFill>
                <a:latin typeface="Courier New" panose="02070309020205020404" pitchFamily="49" charset="0"/>
                <a:cs typeface="Courier New" panose="02070309020205020404" pitchFamily="49" charset="0"/>
              </a:rPr>
              <a:t>": { "</a:t>
            </a:r>
            <a:r>
              <a:rPr lang="en-US" sz="1330" dirty="0" err="1">
                <a:solidFill>
                  <a:schemeClr val="bg1"/>
                </a:solidFill>
                <a:latin typeface="Courier New" panose="02070309020205020404" pitchFamily="49" charset="0"/>
                <a:cs typeface="Courier New" panose="02070309020205020404" pitchFamily="49" charset="0"/>
              </a:rPr>
              <a:t>discovered_interpreter_python</a:t>
            </a:r>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usr</a:t>
            </a:r>
            <a:r>
              <a:rPr lang="en-US" sz="1330" dirty="0">
                <a:solidFill>
                  <a:schemeClr val="bg1"/>
                </a:solidFill>
                <a:latin typeface="Courier New" panose="02070309020205020404" pitchFamily="49" charset="0"/>
                <a:cs typeface="Courier New" panose="02070309020205020404" pitchFamily="49" charset="0"/>
              </a:rPr>
              <a:t>/bin/python" } </a:t>
            </a:r>
          </a:p>
        </p:txBody>
      </p:sp>
      <p:sp>
        <p:nvSpPr>
          <p:cNvPr id="45" name="TextBox 44">
            <a:extLst>
              <a:ext uri="{FF2B5EF4-FFF2-40B4-BE49-F238E27FC236}">
                <a16:creationId xmlns:a16="http://schemas.microsoft.com/office/drawing/2014/main" id="{B76508AB-549C-8149-9B3E-19321D2C6A4B}"/>
              </a:ext>
            </a:extLst>
          </p:cNvPr>
          <p:cNvSpPr txBox="1"/>
          <p:nvPr/>
        </p:nvSpPr>
        <p:spPr>
          <a:xfrm>
            <a:off x="117192" y="2114783"/>
            <a:ext cx="1323632" cy="461665"/>
          </a:xfrm>
          <a:prstGeom prst="rect">
            <a:avLst/>
          </a:prstGeom>
          <a:noFill/>
        </p:spPr>
        <p:txBody>
          <a:bodyPr wrap="none" rtlCol="0">
            <a:spAutoFit/>
          </a:bodyPr>
          <a:lstStyle/>
          <a:p>
            <a:r>
              <a:rPr lang="en-US" sz="2400" dirty="0">
                <a:cs typeface="Cavolini" panose="03000502040302020204" pitchFamily="66" charset="0"/>
              </a:rPr>
              <a:t>Example:</a:t>
            </a:r>
            <a:endParaRPr lang="en-US" sz="2400" dirty="0"/>
          </a:p>
        </p:txBody>
      </p:sp>
      <p:sp>
        <p:nvSpPr>
          <p:cNvPr id="6" name="Rectangle 5">
            <a:extLst>
              <a:ext uri="{FF2B5EF4-FFF2-40B4-BE49-F238E27FC236}">
                <a16:creationId xmlns:a16="http://schemas.microsoft.com/office/drawing/2014/main" id="{7EC6E6AB-8713-5448-9833-AF688D4C1132}"/>
              </a:ext>
            </a:extLst>
          </p:cNvPr>
          <p:cNvSpPr/>
          <p:nvPr/>
        </p:nvSpPr>
        <p:spPr>
          <a:xfrm>
            <a:off x="117192" y="800845"/>
            <a:ext cx="7774562" cy="461665"/>
          </a:xfrm>
          <a:prstGeom prst="rect">
            <a:avLst/>
          </a:prstGeom>
        </p:spPr>
        <p:txBody>
          <a:bodyPr wrap="square">
            <a:spAutoFit/>
          </a:bodyPr>
          <a:lstStyle/>
          <a:p>
            <a:r>
              <a:rPr lang="en-US" sz="2400" dirty="0"/>
              <a:t>syntax :</a:t>
            </a:r>
          </a:p>
        </p:txBody>
      </p:sp>
      <p:grpSp>
        <p:nvGrpSpPr>
          <p:cNvPr id="24" name="Group 23">
            <a:extLst>
              <a:ext uri="{FF2B5EF4-FFF2-40B4-BE49-F238E27FC236}">
                <a16:creationId xmlns:a16="http://schemas.microsoft.com/office/drawing/2014/main" id="{FBC6B72F-3C27-334D-9771-223B6FD9C624}"/>
              </a:ext>
            </a:extLst>
          </p:cNvPr>
          <p:cNvGrpSpPr/>
          <p:nvPr/>
        </p:nvGrpSpPr>
        <p:grpSpPr>
          <a:xfrm>
            <a:off x="116211" y="3821108"/>
            <a:ext cx="7755011" cy="1092120"/>
            <a:chOff x="183156" y="933846"/>
            <a:chExt cx="7812561" cy="703444"/>
          </a:xfrm>
        </p:grpSpPr>
        <p:sp>
          <p:nvSpPr>
            <p:cNvPr id="25" name="Rectangle 24">
              <a:extLst>
                <a:ext uri="{FF2B5EF4-FFF2-40B4-BE49-F238E27FC236}">
                  <a16:creationId xmlns:a16="http://schemas.microsoft.com/office/drawing/2014/main" id="{5DB8BCD3-254E-7C49-A059-D29EC952A636}"/>
                </a:ext>
              </a:extLst>
            </p:cNvPr>
            <p:cNvSpPr/>
            <p:nvPr/>
          </p:nvSpPr>
          <p:spPr>
            <a:xfrm>
              <a:off x="739204" y="1314156"/>
              <a:ext cx="7256513" cy="323134"/>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nso</a:t>
              </a:r>
              <a:r>
                <a:rPr lang="en-US" sz="1330" dirty="0">
                  <a:latin typeface="Courier New" panose="02070309020205020404" pitchFamily="49" charset="0"/>
                  <a:cs typeface="Courier New" panose="02070309020205020404" pitchFamily="49" charset="0"/>
                </a:rPr>
                <a:t>]</a:t>
              </a:r>
            </a:p>
            <a:p>
              <a:r>
                <a:rPr lang="en-US" sz="1330" b="1" dirty="0">
                  <a:latin typeface="Courier New" panose="02070309020205020404" pitchFamily="49" charset="0"/>
                  <a:cs typeface="Courier New" panose="02070309020205020404" pitchFamily="49" charset="0"/>
                </a:rPr>
                <a:t>nso1</a:t>
              </a:r>
              <a:r>
                <a:rPr lang="en-US" sz="1330" dirty="0">
                  <a:solidFill>
                    <a:srgbClr val="D4D4D4"/>
                  </a:solidFill>
                  <a:latin typeface="Courier New" panose="02070309020205020404" pitchFamily="49" charset="0"/>
                  <a:cs typeface="Courier New" panose="02070309020205020404" pitchFamily="49" charset="0"/>
                </a:rPr>
                <a:t> </a:t>
              </a:r>
              <a:r>
                <a:rPr lang="en-US" sz="1330" dirty="0" err="1">
                  <a:solidFill>
                    <a:srgbClr val="569CD6"/>
                  </a:solidFill>
                  <a:latin typeface="Courier New" panose="02070309020205020404" pitchFamily="49" charset="0"/>
                  <a:cs typeface="Courier New" panose="02070309020205020404" pitchFamily="49" charset="0"/>
                </a:rPr>
                <a:t>ansible_host</a:t>
              </a:r>
              <a:r>
                <a:rPr lang="en-US" sz="1330" dirty="0">
                  <a:latin typeface="Courier New" panose="02070309020205020404" pitchFamily="49" charset="0"/>
                  <a:cs typeface="Courier New" panose="02070309020205020404" pitchFamily="49" charset="0"/>
                </a:rPr>
                <a:t>=127.0.0.1 </a:t>
              </a:r>
              <a:r>
                <a:rPr lang="en-US" sz="1330" dirty="0" err="1">
                  <a:solidFill>
                    <a:srgbClr val="569CD6"/>
                  </a:solidFill>
                  <a:latin typeface="Courier New" panose="02070309020205020404" pitchFamily="49" charset="0"/>
                  <a:cs typeface="Courier New" panose="02070309020205020404" pitchFamily="49" charset="0"/>
                </a:rPr>
                <a:t>ansible_user</a:t>
              </a:r>
              <a:r>
                <a:rPr lang="en-US" sz="1330" dirty="0">
                  <a:latin typeface="Courier New" panose="02070309020205020404" pitchFamily="49" charset="0"/>
                  <a:cs typeface="Courier New" panose="02070309020205020404" pitchFamily="49" charset="0"/>
                </a:rPr>
                <a:t>=vagrant </a:t>
              </a:r>
              <a:r>
                <a:rPr lang="en-US" sz="1330" dirty="0" err="1">
                  <a:solidFill>
                    <a:srgbClr val="569CD6"/>
                  </a:solidFill>
                  <a:latin typeface="Courier New" panose="02070309020205020404" pitchFamily="49" charset="0"/>
                  <a:cs typeface="Courier New" panose="02070309020205020404" pitchFamily="49" charset="0"/>
                </a:rPr>
                <a:t>ansible_port</a:t>
              </a:r>
              <a:r>
                <a:rPr lang="en-US" sz="1330" dirty="0">
                  <a:latin typeface="Courier New" panose="02070309020205020404" pitchFamily="49" charset="0"/>
                  <a:cs typeface="Courier New" panose="02070309020205020404" pitchFamily="49" charset="0"/>
                </a:rPr>
                <a:t>=2222</a:t>
              </a:r>
            </a:p>
          </p:txBody>
        </p:sp>
        <p:sp>
          <p:nvSpPr>
            <p:cNvPr id="26" name="TextBox 25">
              <a:extLst>
                <a:ext uri="{FF2B5EF4-FFF2-40B4-BE49-F238E27FC236}">
                  <a16:creationId xmlns:a16="http://schemas.microsoft.com/office/drawing/2014/main" id="{FEF38B53-4DCD-6B49-A72A-79E320DD3C63}"/>
                </a:ext>
              </a:extLst>
            </p:cNvPr>
            <p:cNvSpPr txBox="1"/>
            <p:nvPr/>
          </p:nvSpPr>
          <p:spPr>
            <a:xfrm>
              <a:off x="183156" y="933846"/>
              <a:ext cx="2669750" cy="297363"/>
            </a:xfrm>
            <a:prstGeom prst="rect">
              <a:avLst/>
            </a:prstGeom>
            <a:noFill/>
          </p:spPr>
          <p:txBody>
            <a:bodyPr wrap="none" rtlCol="0">
              <a:spAutoFit/>
            </a:bodyPr>
            <a:lstStyle/>
            <a:p>
              <a:r>
                <a:rPr lang="en-US" sz="2400" dirty="0">
                  <a:cs typeface="Courier New" panose="02070309020205020404" pitchFamily="49" charset="0"/>
                </a:rPr>
                <a:t>Inventory file: hosts</a:t>
              </a:r>
            </a:p>
          </p:txBody>
        </p:sp>
      </p:grpSp>
      <p:sp>
        <p:nvSpPr>
          <p:cNvPr id="7" name="Rectangle 6">
            <a:extLst>
              <a:ext uri="{FF2B5EF4-FFF2-40B4-BE49-F238E27FC236}">
                <a16:creationId xmlns:a16="http://schemas.microsoft.com/office/drawing/2014/main" id="{808364C8-0648-0446-B4C8-A7244054BE03}"/>
              </a:ext>
            </a:extLst>
          </p:cNvPr>
          <p:cNvSpPr/>
          <p:nvPr/>
        </p:nvSpPr>
        <p:spPr>
          <a:xfrm>
            <a:off x="668163" y="1337865"/>
            <a:ext cx="7352767" cy="501676"/>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 &lt;pattern&gt; -m &lt;</a:t>
            </a:r>
            <a:r>
              <a:rPr lang="en-US" sz="1330" dirty="0" err="1">
                <a:solidFill>
                  <a:schemeClr val="bg1"/>
                </a:solidFill>
                <a:latin typeface="Courier New" panose="02070309020205020404" pitchFamily="49" charset="0"/>
                <a:cs typeface="Courier New" panose="02070309020205020404" pitchFamily="49" charset="0"/>
              </a:rPr>
              <a:t>module_name</a:t>
            </a:r>
            <a:r>
              <a:rPr lang="en-US" sz="1330" dirty="0">
                <a:solidFill>
                  <a:schemeClr val="bg1"/>
                </a:solidFill>
                <a:latin typeface="Courier New" panose="02070309020205020404" pitchFamily="49" charset="0"/>
                <a:cs typeface="Courier New" panose="02070309020205020404" pitchFamily="49" charset="0"/>
              </a:rPr>
              <a:t>&gt; -a "&lt;module options&gt;"</a:t>
            </a:r>
          </a:p>
          <a:p>
            <a:r>
              <a:rPr lang="en-US" sz="1330" dirty="0">
                <a:solidFill>
                  <a:schemeClr val="bg1"/>
                </a:solidFill>
                <a:latin typeface="Courier New" panose="02070309020205020404" pitchFamily="49" charset="0"/>
                <a:cs typeface="Courier New" panose="02070309020205020404" pitchFamily="49" charset="0"/>
              </a:rPr>
              <a:t>ansible-doc -t module setup</a:t>
            </a:r>
          </a:p>
        </p:txBody>
      </p:sp>
    </p:spTree>
    <p:extLst>
      <p:ext uri="{BB962C8B-B14F-4D97-AF65-F5344CB8AC3E}">
        <p14:creationId xmlns:p14="http://schemas.microsoft.com/office/powerpoint/2010/main" val="2120799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107788" y="76224"/>
            <a:ext cx="8991600" cy="462595"/>
          </a:xfrm>
        </p:spPr>
        <p:txBody>
          <a:bodyPr>
            <a:noAutofit/>
          </a:bodyPr>
          <a:lstStyle/>
          <a:p>
            <a:r>
              <a:rPr lang="en-US" sz="2800" dirty="0"/>
              <a:t>Use case: check connection with ping</a:t>
            </a:r>
          </a:p>
        </p:txBody>
      </p:sp>
      <p:sp>
        <p:nvSpPr>
          <p:cNvPr id="5" name="Rectangle 4">
            <a:extLst>
              <a:ext uri="{FF2B5EF4-FFF2-40B4-BE49-F238E27FC236}">
                <a16:creationId xmlns:a16="http://schemas.microsoft.com/office/drawing/2014/main" id="{95265AF6-0249-9543-94E6-B5B42928E3FE}"/>
              </a:ext>
            </a:extLst>
          </p:cNvPr>
          <p:cNvSpPr/>
          <p:nvPr/>
        </p:nvSpPr>
        <p:spPr>
          <a:xfrm>
            <a:off x="834787" y="2502239"/>
            <a:ext cx="4746447" cy="1934376"/>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 ansible -m ping nso1 </a:t>
            </a:r>
          </a:p>
          <a:p>
            <a:r>
              <a:rPr lang="en-US" sz="1330" b="1" dirty="0">
                <a:solidFill>
                  <a:schemeClr val="bg1"/>
                </a:solidFill>
                <a:latin typeface="Courier New" panose="02070309020205020404" pitchFamily="49" charset="0"/>
                <a:cs typeface="Courier New" panose="02070309020205020404" pitchFamily="49" charset="0"/>
              </a:rPr>
              <a:t>nso1</a:t>
            </a:r>
            <a:r>
              <a:rPr lang="en-US" sz="1330" dirty="0">
                <a:solidFill>
                  <a:schemeClr val="bg1"/>
                </a:solidFill>
                <a:latin typeface="Courier New" panose="02070309020205020404" pitchFamily="49" charset="0"/>
                <a:cs typeface="Courier New" panose="02070309020205020404" pitchFamily="49" charset="0"/>
              </a:rPr>
              <a:t> | SUCCESS =&gt; {</a:t>
            </a:r>
          </a:p>
          <a:p>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ansible_facts</a:t>
            </a:r>
            <a:r>
              <a:rPr lang="en-US" sz="1330" dirty="0">
                <a:solidFill>
                  <a:schemeClr val="bg1"/>
                </a:solidFill>
                <a:latin typeface="Courier New" panose="02070309020205020404" pitchFamily="49" charset="0"/>
                <a:cs typeface="Courier New" panose="02070309020205020404" pitchFamily="49" charset="0"/>
              </a:rPr>
              <a:t>": {</a:t>
            </a:r>
          </a:p>
          <a:p>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discovered_interpreter_python</a:t>
            </a:r>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usr</a:t>
            </a:r>
            <a:r>
              <a:rPr lang="en-US" sz="1330" dirty="0">
                <a:solidFill>
                  <a:schemeClr val="bg1"/>
                </a:solidFill>
                <a:latin typeface="Courier New" panose="02070309020205020404" pitchFamily="49" charset="0"/>
                <a:cs typeface="Courier New" panose="02070309020205020404" pitchFamily="49" charset="0"/>
              </a:rPr>
              <a:t>/bin/python"</a:t>
            </a:r>
          </a:p>
          <a:p>
            <a:r>
              <a:rPr lang="en-US" sz="1330" dirty="0">
                <a:solidFill>
                  <a:schemeClr val="bg1"/>
                </a:solidFill>
                <a:latin typeface="Courier New" panose="02070309020205020404" pitchFamily="49" charset="0"/>
                <a:cs typeface="Courier New" panose="02070309020205020404" pitchFamily="49" charset="0"/>
              </a:rPr>
              <a:t>    },</a:t>
            </a:r>
          </a:p>
          <a:p>
            <a:r>
              <a:rPr lang="en-US" sz="1330" dirty="0">
                <a:solidFill>
                  <a:schemeClr val="bg1"/>
                </a:solidFill>
                <a:latin typeface="Courier New" panose="02070309020205020404" pitchFamily="49" charset="0"/>
                <a:cs typeface="Courier New" panose="02070309020205020404" pitchFamily="49" charset="0"/>
              </a:rPr>
              <a:t>    "changed": false,</a:t>
            </a:r>
          </a:p>
          <a:p>
            <a:r>
              <a:rPr lang="en-US" sz="1330" dirty="0">
                <a:solidFill>
                  <a:schemeClr val="bg1"/>
                </a:solidFill>
                <a:latin typeface="Courier New" panose="02070309020205020404" pitchFamily="49" charset="0"/>
                <a:cs typeface="Courier New" panose="02070309020205020404" pitchFamily="49" charset="0"/>
              </a:rPr>
              <a:t>    "ping": "pong"</a:t>
            </a:r>
          </a:p>
          <a:p>
            <a:r>
              <a:rPr lang="en-US" sz="1330" dirty="0">
                <a:solidFill>
                  <a:schemeClr val="bg1"/>
                </a:solidFill>
                <a:latin typeface="Courier New" panose="02070309020205020404" pitchFamily="49" charset="0"/>
                <a:cs typeface="Courier New" panose="02070309020205020404" pitchFamily="49" charset="0"/>
              </a:rPr>
              <a:t>}</a:t>
            </a:r>
          </a:p>
        </p:txBody>
      </p:sp>
      <p:grpSp>
        <p:nvGrpSpPr>
          <p:cNvPr id="12" name="Group 11">
            <a:extLst>
              <a:ext uri="{FF2B5EF4-FFF2-40B4-BE49-F238E27FC236}">
                <a16:creationId xmlns:a16="http://schemas.microsoft.com/office/drawing/2014/main" id="{DC56381B-B072-0D42-884C-E1B068248D33}"/>
              </a:ext>
            </a:extLst>
          </p:cNvPr>
          <p:cNvGrpSpPr/>
          <p:nvPr/>
        </p:nvGrpSpPr>
        <p:grpSpPr>
          <a:xfrm>
            <a:off x="6248945" y="2502239"/>
            <a:ext cx="3853720" cy="1191427"/>
            <a:chOff x="1969831" y="3263720"/>
            <a:chExt cx="3853720" cy="1191427"/>
          </a:xfrm>
        </p:grpSpPr>
        <p:sp>
          <p:nvSpPr>
            <p:cNvPr id="33" name="TextBox 32">
              <a:extLst>
                <a:ext uri="{FF2B5EF4-FFF2-40B4-BE49-F238E27FC236}">
                  <a16:creationId xmlns:a16="http://schemas.microsoft.com/office/drawing/2014/main" id="{BB2FA845-E547-3F49-970C-E4FFC6E238C1}"/>
                </a:ext>
              </a:extLst>
            </p:cNvPr>
            <p:cNvSpPr txBox="1"/>
            <p:nvPr/>
          </p:nvSpPr>
          <p:spPr>
            <a:xfrm>
              <a:off x="5050582" y="4085815"/>
              <a:ext cx="772969" cy="369332"/>
            </a:xfrm>
            <a:prstGeom prst="rect">
              <a:avLst/>
            </a:prstGeom>
            <a:noFill/>
          </p:spPr>
          <p:txBody>
            <a:bodyPr wrap="none" rtlCol="0">
              <a:spAutoFit/>
            </a:bodyPr>
            <a:lstStyle/>
            <a:p>
              <a:r>
                <a:rPr lang="en-US" dirty="0">
                  <a:latin typeface="Cavolini" panose="03000502040302020204" pitchFamily="66" charset="0"/>
                  <a:cs typeface="Cavolini" panose="03000502040302020204" pitchFamily="66" charset="0"/>
                </a:rPr>
                <a:t>nso1</a:t>
              </a:r>
            </a:p>
          </p:txBody>
        </p:sp>
        <p:pic>
          <p:nvPicPr>
            <p:cNvPr id="35" name="Picture 34">
              <a:extLst>
                <a:ext uri="{FF2B5EF4-FFF2-40B4-BE49-F238E27FC236}">
                  <a16:creationId xmlns:a16="http://schemas.microsoft.com/office/drawing/2014/main" id="{3866A43F-6A63-414F-9F37-F76EDBAE11EF}"/>
                </a:ext>
              </a:extLst>
            </p:cNvPr>
            <p:cNvPicPr>
              <a:picLocks noChangeAspect="1"/>
            </p:cNvPicPr>
            <p:nvPr/>
          </p:nvPicPr>
          <p:blipFill>
            <a:blip r:embed="rId2"/>
            <a:stretch>
              <a:fillRect/>
            </a:stretch>
          </p:blipFill>
          <p:spPr>
            <a:xfrm>
              <a:off x="5164067" y="3263720"/>
              <a:ext cx="444982" cy="792624"/>
            </a:xfrm>
            <a:prstGeom prst="rect">
              <a:avLst/>
            </a:prstGeom>
          </p:spPr>
        </p:pic>
        <p:pic>
          <p:nvPicPr>
            <p:cNvPr id="37" name="Picture 36">
              <a:extLst>
                <a:ext uri="{FF2B5EF4-FFF2-40B4-BE49-F238E27FC236}">
                  <a16:creationId xmlns:a16="http://schemas.microsoft.com/office/drawing/2014/main" id="{589BA07C-42C5-FC4A-81C8-B1C601B65F86}"/>
                </a:ext>
              </a:extLst>
            </p:cNvPr>
            <p:cNvPicPr>
              <a:picLocks noChangeAspect="1"/>
            </p:cNvPicPr>
            <p:nvPr/>
          </p:nvPicPr>
          <p:blipFill>
            <a:blip r:embed="rId3"/>
            <a:stretch>
              <a:fillRect/>
            </a:stretch>
          </p:blipFill>
          <p:spPr>
            <a:xfrm>
              <a:off x="1969831" y="3263720"/>
              <a:ext cx="889489" cy="617126"/>
            </a:xfrm>
            <a:prstGeom prst="rect">
              <a:avLst/>
            </a:prstGeom>
          </p:spPr>
        </p:pic>
        <p:sp>
          <p:nvSpPr>
            <p:cNvPr id="39" name="TextBox 38">
              <a:extLst>
                <a:ext uri="{FF2B5EF4-FFF2-40B4-BE49-F238E27FC236}">
                  <a16:creationId xmlns:a16="http://schemas.microsoft.com/office/drawing/2014/main" id="{20C13A9E-325C-E54E-8A80-AF72455E6432}"/>
                </a:ext>
              </a:extLst>
            </p:cNvPr>
            <p:cNvSpPr txBox="1"/>
            <p:nvPr/>
          </p:nvSpPr>
          <p:spPr>
            <a:xfrm rot="222629">
              <a:off x="3062626" y="3639948"/>
              <a:ext cx="1919500" cy="338554"/>
            </a:xfrm>
            <a:prstGeom prst="rect">
              <a:avLst/>
            </a:prstGeom>
            <a:noFill/>
          </p:spPr>
          <p:txBody>
            <a:bodyPr wrap="none" rtlCol="0">
              <a:spAutoFit/>
            </a:bodyPr>
            <a:lstStyle/>
            <a:p>
              <a:r>
                <a:rPr lang="en-US" sz="1600" i="1" dirty="0"/>
                <a:t>Sends “ping” module</a:t>
              </a:r>
            </a:p>
          </p:txBody>
        </p:sp>
        <p:sp>
          <p:nvSpPr>
            <p:cNvPr id="40" name="Striped Right Arrow 39">
              <a:extLst>
                <a:ext uri="{FF2B5EF4-FFF2-40B4-BE49-F238E27FC236}">
                  <a16:creationId xmlns:a16="http://schemas.microsoft.com/office/drawing/2014/main" id="{DDD038DB-A507-3B42-B113-783850BED563}"/>
                </a:ext>
              </a:extLst>
            </p:cNvPr>
            <p:cNvSpPr/>
            <p:nvPr/>
          </p:nvSpPr>
          <p:spPr>
            <a:xfrm rot="345613">
              <a:off x="3055090" y="3564223"/>
              <a:ext cx="1844065" cy="112306"/>
            </a:xfrm>
            <a:prstGeom prst="stripedRightArrow">
              <a:avLst/>
            </a:prstGeom>
            <a:solidFill>
              <a:schemeClr val="accent1">
                <a:alpha val="22000"/>
              </a:schemeClr>
            </a:solidFill>
            <a:ln>
              <a:solidFill>
                <a:schemeClr val="accent1">
                  <a:shade val="50000"/>
                  <a:alpha val="2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C1AAC93B-1C7B-5D42-BB68-ACD8FAC08B11}"/>
                </a:ext>
              </a:extLst>
            </p:cNvPr>
            <p:cNvSpPr txBox="1"/>
            <p:nvPr/>
          </p:nvSpPr>
          <p:spPr>
            <a:xfrm rot="311474">
              <a:off x="3708309" y="3285128"/>
              <a:ext cx="460382" cy="276999"/>
            </a:xfrm>
            <a:prstGeom prst="rect">
              <a:avLst/>
            </a:prstGeom>
            <a:noFill/>
          </p:spPr>
          <p:txBody>
            <a:bodyPr wrap="square" rtlCol="0">
              <a:spAutoFit/>
            </a:bodyPr>
            <a:lstStyle/>
            <a:p>
              <a:r>
                <a:rPr lang="en-US" sz="1200" dirty="0" err="1">
                  <a:latin typeface="Cavolini" panose="03000502040302020204" pitchFamily="66" charset="0"/>
                  <a:cs typeface="Cavolini" panose="03000502040302020204" pitchFamily="66" charset="0"/>
                </a:rPr>
                <a:t>ssh</a:t>
              </a:r>
              <a:endParaRPr lang="en-US" sz="1200" dirty="0">
                <a:latin typeface="Cavolini" panose="03000502040302020204" pitchFamily="66" charset="0"/>
                <a:cs typeface="Cavolini" panose="03000502040302020204" pitchFamily="66" charset="0"/>
              </a:endParaRPr>
            </a:p>
          </p:txBody>
        </p:sp>
      </p:grpSp>
      <p:grpSp>
        <p:nvGrpSpPr>
          <p:cNvPr id="15" name="Group 14">
            <a:extLst>
              <a:ext uri="{FF2B5EF4-FFF2-40B4-BE49-F238E27FC236}">
                <a16:creationId xmlns:a16="http://schemas.microsoft.com/office/drawing/2014/main" id="{8F5F0963-04F9-CC42-BD04-6C9EC4BB2FFD}"/>
              </a:ext>
            </a:extLst>
          </p:cNvPr>
          <p:cNvGrpSpPr/>
          <p:nvPr/>
        </p:nvGrpSpPr>
        <p:grpSpPr>
          <a:xfrm>
            <a:off x="107788" y="921134"/>
            <a:ext cx="7961005" cy="944441"/>
            <a:chOff x="107788" y="921134"/>
            <a:chExt cx="7961005" cy="944441"/>
          </a:xfrm>
        </p:grpSpPr>
        <p:sp>
          <p:nvSpPr>
            <p:cNvPr id="9" name="Rectangle 8">
              <a:extLst>
                <a:ext uri="{FF2B5EF4-FFF2-40B4-BE49-F238E27FC236}">
                  <a16:creationId xmlns:a16="http://schemas.microsoft.com/office/drawing/2014/main" id="{84D59EF9-02BD-6242-9D0B-B9E7087B6950}"/>
                </a:ext>
              </a:extLst>
            </p:cNvPr>
            <p:cNvSpPr/>
            <p:nvPr/>
          </p:nvSpPr>
          <p:spPr>
            <a:xfrm>
              <a:off x="812280" y="1342355"/>
              <a:ext cx="7256513" cy="523220"/>
            </a:xfrm>
            <a:prstGeom prst="rect">
              <a:avLst/>
            </a:prstGeom>
            <a:solidFill>
              <a:schemeClr val="accent4"/>
            </a:solidFill>
          </p:spPr>
          <p:txBody>
            <a:bodyPr wrap="square">
              <a:spAutoFit/>
            </a:bodyPr>
            <a:lstStyle/>
            <a:p>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nso</a:t>
              </a:r>
              <a:r>
                <a:rPr lang="en-US" sz="1400"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nso1</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ansible_host</a:t>
              </a:r>
              <a:r>
                <a:rPr lang="en-US" sz="1400" dirty="0">
                  <a:latin typeface="Courier New" panose="02070309020205020404" pitchFamily="49" charset="0"/>
                  <a:cs typeface="Courier New" panose="02070309020205020404" pitchFamily="49" charset="0"/>
                </a:rPr>
                <a:t>=127.0.0.1 </a:t>
              </a:r>
              <a:r>
                <a:rPr lang="en-US" sz="1400" dirty="0" err="1">
                  <a:latin typeface="Courier New" panose="02070309020205020404" pitchFamily="49" charset="0"/>
                  <a:cs typeface="Courier New" panose="02070309020205020404" pitchFamily="49" charset="0"/>
                </a:rPr>
                <a:t>ansible_user</a:t>
              </a:r>
              <a:r>
                <a:rPr lang="en-US" sz="1400" dirty="0">
                  <a:latin typeface="Courier New" panose="02070309020205020404" pitchFamily="49" charset="0"/>
                  <a:cs typeface="Courier New" panose="02070309020205020404" pitchFamily="49" charset="0"/>
                </a:rPr>
                <a:t>=vagrant </a:t>
              </a:r>
              <a:r>
                <a:rPr lang="en-US" sz="1400" dirty="0" err="1">
                  <a:latin typeface="Courier New" panose="02070309020205020404" pitchFamily="49" charset="0"/>
                  <a:cs typeface="Courier New" panose="02070309020205020404" pitchFamily="49" charset="0"/>
                </a:rPr>
                <a:t>ansible_port</a:t>
              </a:r>
              <a:r>
                <a:rPr lang="en-US" sz="1400" dirty="0">
                  <a:latin typeface="Courier New" panose="02070309020205020404" pitchFamily="49" charset="0"/>
                  <a:cs typeface="Courier New" panose="02070309020205020404" pitchFamily="49" charset="0"/>
                </a:rPr>
                <a:t>=2222</a:t>
              </a:r>
            </a:p>
          </p:txBody>
        </p:sp>
        <p:sp>
          <p:nvSpPr>
            <p:cNvPr id="43" name="TextBox 42">
              <a:extLst>
                <a:ext uri="{FF2B5EF4-FFF2-40B4-BE49-F238E27FC236}">
                  <a16:creationId xmlns:a16="http://schemas.microsoft.com/office/drawing/2014/main" id="{89D0F27E-36B1-9049-981E-B5D16E08F4CA}"/>
                </a:ext>
              </a:extLst>
            </p:cNvPr>
            <p:cNvSpPr txBox="1"/>
            <p:nvPr/>
          </p:nvSpPr>
          <p:spPr>
            <a:xfrm>
              <a:off x="107788" y="921134"/>
              <a:ext cx="1623008" cy="307777"/>
            </a:xfrm>
            <a:prstGeom prst="rect">
              <a:avLst/>
            </a:prstGeom>
            <a:noFill/>
          </p:spPr>
          <p:txBody>
            <a:bodyPr wrap="none" rtlCol="0">
              <a:spAutoFit/>
            </a:bodyPr>
            <a:lstStyle/>
            <a:p>
              <a:r>
                <a:rPr lang="en-US" sz="1400" dirty="0">
                  <a:cs typeface="Cavolini" panose="03000502040302020204" pitchFamily="66" charset="0"/>
                </a:rPr>
                <a:t>Inventory file</a:t>
              </a:r>
              <a:r>
                <a:rPr lang="en-US" sz="1400" dirty="0"/>
                <a:t>: hosts</a:t>
              </a:r>
            </a:p>
          </p:txBody>
        </p:sp>
      </p:grpSp>
      <p:sp>
        <p:nvSpPr>
          <p:cNvPr id="45" name="TextBox 44">
            <a:extLst>
              <a:ext uri="{FF2B5EF4-FFF2-40B4-BE49-F238E27FC236}">
                <a16:creationId xmlns:a16="http://schemas.microsoft.com/office/drawing/2014/main" id="{B76508AB-549C-8149-9B3E-19321D2C6A4B}"/>
              </a:ext>
            </a:extLst>
          </p:cNvPr>
          <p:cNvSpPr txBox="1"/>
          <p:nvPr/>
        </p:nvSpPr>
        <p:spPr>
          <a:xfrm>
            <a:off x="183156" y="2063779"/>
            <a:ext cx="990977" cy="307777"/>
          </a:xfrm>
          <a:prstGeom prst="rect">
            <a:avLst/>
          </a:prstGeom>
          <a:noFill/>
        </p:spPr>
        <p:txBody>
          <a:bodyPr wrap="none" rtlCol="0">
            <a:spAutoFit/>
          </a:bodyPr>
          <a:lstStyle/>
          <a:p>
            <a:r>
              <a:rPr lang="en-US" sz="1400" dirty="0">
                <a:cs typeface="Cavolini" panose="03000502040302020204" pitchFamily="66" charset="0"/>
              </a:rPr>
              <a:t>Command</a:t>
            </a:r>
            <a:r>
              <a:rPr lang="en-US" sz="1400" dirty="0">
                <a:latin typeface="Cavolini" panose="03000502040302020204" pitchFamily="66" charset="0"/>
                <a:cs typeface="Cavolini" panose="03000502040302020204" pitchFamily="66" charset="0"/>
              </a:rPr>
              <a:t>:</a:t>
            </a:r>
            <a:endParaRPr lang="en-US" sz="1600" i="1" dirty="0"/>
          </a:p>
        </p:txBody>
      </p:sp>
      <p:sp>
        <p:nvSpPr>
          <p:cNvPr id="46" name="TextBox 45">
            <a:extLst>
              <a:ext uri="{FF2B5EF4-FFF2-40B4-BE49-F238E27FC236}">
                <a16:creationId xmlns:a16="http://schemas.microsoft.com/office/drawing/2014/main" id="{47640224-21CD-B84F-8032-1F31DE57D5BE}"/>
              </a:ext>
            </a:extLst>
          </p:cNvPr>
          <p:cNvSpPr txBox="1"/>
          <p:nvPr/>
        </p:nvSpPr>
        <p:spPr>
          <a:xfrm>
            <a:off x="137496" y="4794221"/>
            <a:ext cx="2068067" cy="307777"/>
          </a:xfrm>
          <a:prstGeom prst="rect">
            <a:avLst/>
          </a:prstGeom>
          <a:noFill/>
        </p:spPr>
        <p:txBody>
          <a:bodyPr wrap="none" rtlCol="0">
            <a:spAutoFit/>
          </a:bodyPr>
          <a:lstStyle/>
          <a:p>
            <a:r>
              <a:rPr lang="en-US" sz="1400" dirty="0">
                <a:cs typeface="Cavolini" panose="03000502040302020204" pitchFamily="66" charset="0"/>
              </a:rPr>
              <a:t>Command verbose mode:</a:t>
            </a:r>
            <a:endParaRPr lang="en-US" sz="1600" i="1" dirty="0"/>
          </a:p>
        </p:txBody>
      </p:sp>
      <p:sp>
        <p:nvSpPr>
          <p:cNvPr id="14" name="Rectangle 13">
            <a:extLst>
              <a:ext uri="{FF2B5EF4-FFF2-40B4-BE49-F238E27FC236}">
                <a16:creationId xmlns:a16="http://schemas.microsoft.com/office/drawing/2014/main" id="{C1EFD934-4FB0-E242-B938-984E71C6B0B9}"/>
              </a:ext>
            </a:extLst>
          </p:cNvPr>
          <p:cNvSpPr/>
          <p:nvPr/>
        </p:nvSpPr>
        <p:spPr>
          <a:xfrm>
            <a:off x="812280" y="5118898"/>
            <a:ext cx="2852063" cy="297004"/>
          </a:xfrm>
          <a:prstGeom prst="rect">
            <a:avLst/>
          </a:prstGeom>
          <a:solidFill>
            <a:schemeClr val="tx1"/>
          </a:solidFill>
        </p:spPr>
        <p:txBody>
          <a:bodyPr wrap="none">
            <a:spAutoFit/>
          </a:bodyPr>
          <a:lstStyle/>
          <a:p>
            <a:r>
              <a:rPr lang="en-US" sz="1330" dirty="0">
                <a:solidFill>
                  <a:schemeClr val="bg1"/>
                </a:solidFill>
                <a:latin typeface="Courier New" panose="02070309020205020404" pitchFamily="49" charset="0"/>
                <a:cs typeface="Courier New" panose="02070309020205020404" pitchFamily="49" charset="0"/>
              </a:rPr>
              <a:t>ansible -m ping nso1 </a:t>
            </a:r>
            <a:r>
              <a:rPr lang="en-US" sz="1330" b="1" dirty="0">
                <a:solidFill>
                  <a:schemeClr val="bg1"/>
                </a:solidFill>
                <a:latin typeface="Courier New" panose="02070309020205020404" pitchFamily="49" charset="0"/>
                <a:cs typeface="Courier New" panose="02070309020205020404" pitchFamily="49" charset="0"/>
              </a:rPr>
              <a:t>-</a:t>
            </a:r>
            <a:r>
              <a:rPr lang="en-US" sz="1330" b="1" dirty="0" err="1">
                <a:solidFill>
                  <a:schemeClr val="bg1"/>
                </a:solidFill>
                <a:latin typeface="Courier New" panose="02070309020205020404" pitchFamily="49" charset="0"/>
                <a:cs typeface="Courier New" panose="02070309020205020404" pitchFamily="49" charset="0"/>
              </a:rPr>
              <a:t>vvv</a:t>
            </a:r>
            <a:r>
              <a:rPr lang="en-US" sz="1330" b="1" dirty="0">
                <a:solidFill>
                  <a:schemeClr val="bg1"/>
                </a:solidFill>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331856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842D95E4-E2FA-774E-8688-D78637945DFE}"/>
              </a:ext>
            </a:extLst>
          </p:cNvPr>
          <p:cNvSpPr/>
          <p:nvPr/>
        </p:nvSpPr>
        <p:spPr>
          <a:xfrm>
            <a:off x="1227753" y="1345788"/>
            <a:ext cx="1201118" cy="794702"/>
          </a:xfrm>
          <a:prstGeom prst="ellipse">
            <a:avLst/>
          </a:prstGeom>
          <a:solidFill>
            <a:schemeClr val="accent4">
              <a:lumMod val="60000"/>
              <a:lumOff val="40000"/>
              <a:alpha val="74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84DE7B-871F-2C47-BCFA-EC1768677D02}"/>
              </a:ext>
            </a:extLst>
          </p:cNvPr>
          <p:cNvSpPr>
            <a:spLocks noGrp="1"/>
          </p:cNvSpPr>
          <p:nvPr>
            <p:ph type="title"/>
          </p:nvPr>
        </p:nvSpPr>
        <p:spPr>
          <a:xfrm>
            <a:off x="97022" y="112772"/>
            <a:ext cx="9156706" cy="522112"/>
          </a:xfrm>
        </p:spPr>
        <p:txBody>
          <a:bodyPr>
            <a:normAutofit fontScale="90000"/>
          </a:bodyPr>
          <a:lstStyle/>
          <a:p>
            <a:r>
              <a:rPr lang="en-US" sz="2800" dirty="0"/>
              <a:t>Use case: Network device connectivity Raw module – a renegade !!</a:t>
            </a:r>
          </a:p>
        </p:txBody>
      </p:sp>
      <p:sp>
        <p:nvSpPr>
          <p:cNvPr id="4" name="Rectangle 3">
            <a:extLst>
              <a:ext uri="{FF2B5EF4-FFF2-40B4-BE49-F238E27FC236}">
                <a16:creationId xmlns:a16="http://schemas.microsoft.com/office/drawing/2014/main" id="{98903E93-FB9B-CC47-AB33-0113758FF483}"/>
              </a:ext>
            </a:extLst>
          </p:cNvPr>
          <p:cNvSpPr/>
          <p:nvPr/>
        </p:nvSpPr>
        <p:spPr>
          <a:xfrm>
            <a:off x="869197" y="5050547"/>
            <a:ext cx="11214315" cy="461665"/>
          </a:xfrm>
          <a:prstGeom prst="rect">
            <a:avLst/>
          </a:prstGeom>
        </p:spPr>
        <p:txBody>
          <a:bodyPr wrap="square">
            <a:spAutoFit/>
          </a:bodyPr>
          <a:lstStyle/>
          <a:p>
            <a:r>
              <a:rPr lang="en-US" sz="2400" dirty="0">
                <a:solidFill>
                  <a:srgbClr val="222222"/>
                </a:solidFill>
                <a:latin typeface="Roboto"/>
              </a:rPr>
              <a:t>speaking to any devices such as routers that do not have any Python installed. </a:t>
            </a:r>
          </a:p>
        </p:txBody>
      </p:sp>
      <p:sp>
        <p:nvSpPr>
          <p:cNvPr id="5" name="Rectangle 4">
            <a:extLst>
              <a:ext uri="{FF2B5EF4-FFF2-40B4-BE49-F238E27FC236}">
                <a16:creationId xmlns:a16="http://schemas.microsoft.com/office/drawing/2014/main" id="{4FE1BD02-1135-2244-B0C5-4967C6FB5FE2}"/>
              </a:ext>
            </a:extLst>
          </p:cNvPr>
          <p:cNvSpPr/>
          <p:nvPr/>
        </p:nvSpPr>
        <p:spPr>
          <a:xfrm>
            <a:off x="977685" y="1345788"/>
            <a:ext cx="10215617" cy="2805063"/>
          </a:xfrm>
          <a:prstGeom prst="rect">
            <a:avLst/>
          </a:prstGeom>
        </p:spPr>
        <p:txBody>
          <a:bodyPr wrap="none">
            <a:spAutoFit/>
          </a:bodyPr>
          <a:lstStyle/>
          <a:p>
            <a:pPr marL="342900" indent="-342900">
              <a:lnSpc>
                <a:spcPct val="150000"/>
              </a:lnSpc>
              <a:buFont typeface="Arial" panose="020B0604020202020204" pitchFamily="34" charset="0"/>
              <a:buChar char="•"/>
            </a:pPr>
            <a:r>
              <a:rPr lang="en-US" sz="2400" dirty="0"/>
              <a:t>Doesn't go through the module subsystem</a:t>
            </a:r>
          </a:p>
          <a:p>
            <a:pPr marL="342900" indent="-342900">
              <a:lnSpc>
                <a:spcPct val="150000"/>
              </a:lnSpc>
              <a:buFont typeface="Arial" panose="020B0604020202020204" pitchFamily="34" charset="0"/>
              <a:buChar char="•"/>
            </a:pPr>
            <a:r>
              <a:rPr lang="en-US" sz="2400" dirty="0"/>
              <a:t>Executes a low-down and dirty SSH command</a:t>
            </a:r>
          </a:p>
          <a:p>
            <a:pPr marL="342900" indent="-342900">
              <a:lnSpc>
                <a:spcPct val="150000"/>
              </a:lnSpc>
              <a:buFont typeface="Arial" panose="020B0604020202020204" pitchFamily="34" charset="0"/>
              <a:buChar char="•"/>
            </a:pPr>
            <a:r>
              <a:rPr lang="en-US" sz="2400" dirty="0"/>
              <a:t>Arguments are run directly through the configured remote shell. </a:t>
            </a:r>
          </a:p>
          <a:p>
            <a:pPr marL="342900" indent="-342900">
              <a:lnSpc>
                <a:spcPct val="150000"/>
              </a:lnSpc>
              <a:buFont typeface="Arial" panose="020B0604020202020204" pitchFamily="34" charset="0"/>
              <a:buChar char="•"/>
            </a:pPr>
            <a:r>
              <a:rPr lang="en-US" sz="2400" dirty="0"/>
              <a:t>Standard output, error output and return code are returned when available. </a:t>
            </a:r>
          </a:p>
          <a:p>
            <a:pPr marL="342900" indent="-342900">
              <a:lnSpc>
                <a:spcPct val="150000"/>
              </a:lnSpc>
              <a:buFont typeface="Arial" panose="020B0604020202020204" pitchFamily="34" charset="0"/>
              <a:buChar char="•"/>
            </a:pPr>
            <a:r>
              <a:rPr lang="en-US" sz="2400" dirty="0"/>
              <a:t>No change handler support for this module.</a:t>
            </a:r>
          </a:p>
        </p:txBody>
      </p:sp>
      <p:sp>
        <p:nvSpPr>
          <p:cNvPr id="6" name="Rectangle 5">
            <a:extLst>
              <a:ext uri="{FF2B5EF4-FFF2-40B4-BE49-F238E27FC236}">
                <a16:creationId xmlns:a16="http://schemas.microsoft.com/office/drawing/2014/main" id="{BF219F43-75D6-C34D-8C63-708A1B29D431}"/>
              </a:ext>
            </a:extLst>
          </p:cNvPr>
          <p:cNvSpPr/>
          <p:nvPr/>
        </p:nvSpPr>
        <p:spPr>
          <a:xfrm>
            <a:off x="423687" y="4615934"/>
            <a:ext cx="1765227" cy="400110"/>
          </a:xfrm>
          <a:prstGeom prst="rect">
            <a:avLst/>
          </a:prstGeom>
        </p:spPr>
        <p:txBody>
          <a:bodyPr wrap="none">
            <a:spAutoFit/>
          </a:bodyPr>
          <a:lstStyle/>
          <a:p>
            <a:r>
              <a:rPr lang="en-US" sz="2000" dirty="0">
                <a:solidFill>
                  <a:srgbClr val="222222"/>
                </a:solidFill>
                <a:latin typeface="Roboto"/>
              </a:rPr>
              <a:t>When to use?</a:t>
            </a:r>
            <a:endParaRPr lang="en-US" sz="2000" dirty="0"/>
          </a:p>
        </p:txBody>
      </p:sp>
      <p:pic>
        <p:nvPicPr>
          <p:cNvPr id="7" name="Picture 6">
            <a:extLst>
              <a:ext uri="{FF2B5EF4-FFF2-40B4-BE49-F238E27FC236}">
                <a16:creationId xmlns:a16="http://schemas.microsoft.com/office/drawing/2014/main" id="{CD34791C-26EA-3246-B4AF-72A7A33589F5}"/>
              </a:ext>
            </a:extLst>
          </p:cNvPr>
          <p:cNvPicPr>
            <a:picLocks noChangeAspect="1"/>
          </p:cNvPicPr>
          <p:nvPr/>
        </p:nvPicPr>
        <p:blipFill>
          <a:blip r:embed="rId2"/>
          <a:stretch>
            <a:fillRect/>
          </a:stretch>
        </p:blipFill>
        <p:spPr>
          <a:xfrm>
            <a:off x="9891173" y="142854"/>
            <a:ext cx="681948" cy="606475"/>
          </a:xfrm>
          <a:prstGeom prst="rect">
            <a:avLst/>
          </a:prstGeom>
        </p:spPr>
      </p:pic>
    </p:spTree>
    <p:extLst>
      <p:ext uri="{BB962C8B-B14F-4D97-AF65-F5344CB8AC3E}">
        <p14:creationId xmlns:p14="http://schemas.microsoft.com/office/powerpoint/2010/main" val="2015679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AB9ED1B-2061-904D-A872-D6CC9BFFDDF1}"/>
              </a:ext>
            </a:extLst>
          </p:cNvPr>
          <p:cNvSpPr/>
          <p:nvPr/>
        </p:nvSpPr>
        <p:spPr>
          <a:xfrm>
            <a:off x="742422" y="3849324"/>
            <a:ext cx="9488376" cy="1415772"/>
          </a:xfrm>
          <a:prstGeom prst="rect">
            <a:avLst/>
          </a:prstGeom>
          <a:solidFill>
            <a:schemeClr val="tx1"/>
          </a:solidFill>
        </p:spPr>
        <p:txBody>
          <a:bodyPr wrap="square">
            <a:spAutoFit/>
          </a:bodyPr>
          <a:lstStyle/>
          <a:p>
            <a:r>
              <a:rPr lang="en-US" sz="1400" dirty="0">
                <a:solidFill>
                  <a:schemeClr val="bg1"/>
                </a:solidFill>
                <a:latin typeface="Courier New" panose="02070309020205020404" pitchFamily="49" charset="0"/>
                <a:cs typeface="Courier New" panose="02070309020205020404" pitchFamily="49" charset="0"/>
              </a:rPr>
              <a:t>$ ansible R1 </a:t>
            </a:r>
            <a:r>
              <a:rPr lang="en-US" sz="1600" dirty="0">
                <a:solidFill>
                  <a:schemeClr val="bg1"/>
                </a:solidFill>
                <a:latin typeface="Courier New" panose="02070309020205020404" pitchFamily="49" charset="0"/>
                <a:cs typeface="Courier New" panose="02070309020205020404" pitchFamily="49" charset="0"/>
              </a:rPr>
              <a:t>-m raw </a:t>
            </a:r>
            <a:r>
              <a:rPr lang="en-US" sz="1400" dirty="0">
                <a:solidFill>
                  <a:schemeClr val="bg1"/>
                </a:solidFill>
                <a:latin typeface="Courier New" panose="02070309020205020404" pitchFamily="49" charset="0"/>
                <a:cs typeface="Courier New" panose="02070309020205020404" pitchFamily="49" charset="0"/>
              </a:rPr>
              <a:t>-a "show running-config | include user" -u zsnso01 -k</a:t>
            </a:r>
          </a:p>
          <a:p>
            <a:r>
              <a:rPr lang="en-US" sz="1400" dirty="0">
                <a:solidFill>
                  <a:schemeClr val="bg1"/>
                </a:solidFill>
                <a:latin typeface="Courier New" panose="02070309020205020404" pitchFamily="49" charset="0"/>
                <a:cs typeface="Courier New" panose="02070309020205020404" pitchFamily="49" charset="0"/>
              </a:rPr>
              <a:t>SSH password:</a:t>
            </a:r>
          </a:p>
          <a:p>
            <a:r>
              <a:rPr lang="en-US" sz="1400" dirty="0">
                <a:solidFill>
                  <a:schemeClr val="bg1"/>
                </a:solidFill>
                <a:latin typeface="Courier New" panose="02070309020205020404" pitchFamily="49" charset="0"/>
                <a:cs typeface="Courier New" panose="02070309020205020404" pitchFamily="49" charset="0"/>
              </a:rPr>
              <a:t>R1 | CHANGED | </a:t>
            </a:r>
            <a:r>
              <a:rPr lang="en-US" sz="1400" dirty="0" err="1">
                <a:solidFill>
                  <a:schemeClr val="bg1"/>
                </a:solidFill>
                <a:latin typeface="Courier New" panose="02070309020205020404" pitchFamily="49" charset="0"/>
                <a:cs typeface="Courier New" panose="02070309020205020404" pitchFamily="49" charset="0"/>
              </a:rPr>
              <a:t>rc</a:t>
            </a:r>
            <a:r>
              <a:rPr lang="en-US" sz="1400" dirty="0">
                <a:solidFill>
                  <a:schemeClr val="bg1"/>
                </a:solidFill>
                <a:latin typeface="Courier New" panose="02070309020205020404" pitchFamily="49" charset="0"/>
                <a:cs typeface="Courier New" panose="02070309020205020404" pitchFamily="49" charset="0"/>
              </a:rPr>
              <a:t>=0 &gt;&gt;</a:t>
            </a:r>
          </a:p>
          <a:p>
            <a:r>
              <a:rPr lang="en-US" sz="1400" dirty="0">
                <a:solidFill>
                  <a:schemeClr val="bg1"/>
                </a:solidFill>
                <a:latin typeface="Courier New" panose="02070309020205020404" pitchFamily="49" charset="0"/>
                <a:cs typeface="Courier New" panose="02070309020205020404" pitchFamily="49" charset="0"/>
              </a:rPr>
              <a:t>username zsnso01 privilege 15 password 0 </a:t>
            </a:r>
            <a:r>
              <a:rPr lang="en-US" sz="1400" dirty="0" err="1">
                <a:solidFill>
                  <a:schemeClr val="bg1"/>
                </a:solidFill>
                <a:latin typeface="Courier New" panose="02070309020205020404" pitchFamily="49" charset="0"/>
                <a:cs typeface="Courier New" panose="02070309020205020404" pitchFamily="49" charset="0"/>
              </a:rPr>
              <a:t>xxxxxxx</a:t>
            </a:r>
            <a:endParaRPr lang="en-US" sz="1400" dirty="0">
              <a:solidFill>
                <a:schemeClr val="bg1"/>
              </a:solidFill>
              <a:latin typeface="Courier New" panose="02070309020205020404" pitchFamily="49" charset="0"/>
              <a:cs typeface="Courier New" panose="02070309020205020404" pitchFamily="49" charset="0"/>
            </a:endParaRPr>
          </a:p>
          <a:p>
            <a:r>
              <a:rPr lang="en-US" sz="1400" dirty="0">
                <a:solidFill>
                  <a:schemeClr val="bg1"/>
                </a:solidFill>
                <a:latin typeface="Courier New" panose="02070309020205020404" pitchFamily="49" charset="0"/>
                <a:cs typeface="Courier New" panose="02070309020205020404" pitchFamily="49" charset="0"/>
              </a:rPr>
              <a:t>username </a:t>
            </a:r>
            <a:r>
              <a:rPr lang="en-US" sz="1400" dirty="0" err="1">
                <a:solidFill>
                  <a:schemeClr val="bg1"/>
                </a:solidFill>
                <a:latin typeface="Courier New" panose="02070309020205020404" pitchFamily="49" charset="0"/>
                <a:cs typeface="Courier New" panose="02070309020205020404" pitchFamily="49" charset="0"/>
              </a:rPr>
              <a:t>tperiasa</a:t>
            </a:r>
            <a:r>
              <a:rPr lang="en-US" sz="1400" dirty="0">
                <a:solidFill>
                  <a:schemeClr val="bg1"/>
                </a:solidFill>
                <a:latin typeface="Courier New" panose="02070309020205020404" pitchFamily="49" charset="0"/>
                <a:cs typeface="Courier New" panose="02070309020205020404" pitchFamily="49" charset="0"/>
              </a:rPr>
              <a:t> privilege 15 password 0 </a:t>
            </a:r>
            <a:r>
              <a:rPr lang="en-US" sz="1400" dirty="0" err="1">
                <a:solidFill>
                  <a:schemeClr val="bg1"/>
                </a:solidFill>
                <a:latin typeface="Courier New" panose="02070309020205020404" pitchFamily="49" charset="0"/>
                <a:cs typeface="Courier New" panose="02070309020205020404" pitchFamily="49" charset="0"/>
              </a:rPr>
              <a:t>xxxxxxx</a:t>
            </a:r>
            <a:endParaRPr lang="en-US" sz="1400" dirty="0">
              <a:solidFill>
                <a:schemeClr val="bg1"/>
              </a:solidFill>
              <a:latin typeface="Courier New" panose="02070309020205020404" pitchFamily="49" charset="0"/>
              <a:cs typeface="Courier New" panose="02070309020205020404" pitchFamily="49" charset="0"/>
            </a:endParaRPr>
          </a:p>
          <a:p>
            <a:r>
              <a:rPr lang="en-US" sz="1400" dirty="0">
                <a:solidFill>
                  <a:schemeClr val="bg1"/>
                </a:solidFill>
                <a:latin typeface="Courier New" panose="02070309020205020404" pitchFamily="49" charset="0"/>
                <a:cs typeface="Courier New" panose="02070309020205020404" pitchFamily="49" charset="0"/>
              </a:rPr>
              <a:t>Shared connection to 172.16.5.159 closed.</a:t>
            </a:r>
            <a:endParaRPr lang="en-US" sz="1400" b="0" dirty="0">
              <a:solidFill>
                <a:schemeClr val="bg1"/>
              </a:solidFill>
              <a:effectLst/>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97941" y="93748"/>
            <a:ext cx="6822623" cy="445421"/>
          </a:xfrm>
        </p:spPr>
        <p:txBody>
          <a:bodyPr>
            <a:noAutofit/>
          </a:bodyPr>
          <a:lstStyle/>
          <a:p>
            <a:r>
              <a:rPr lang="en-US" sz="2800" dirty="0"/>
              <a:t>Ad-hoc commands : raw module on device(s)</a:t>
            </a:r>
          </a:p>
        </p:txBody>
      </p:sp>
      <p:sp>
        <p:nvSpPr>
          <p:cNvPr id="45" name="TextBox 44">
            <a:extLst>
              <a:ext uri="{FF2B5EF4-FFF2-40B4-BE49-F238E27FC236}">
                <a16:creationId xmlns:a16="http://schemas.microsoft.com/office/drawing/2014/main" id="{B76508AB-549C-8149-9B3E-19321D2C6A4B}"/>
              </a:ext>
            </a:extLst>
          </p:cNvPr>
          <p:cNvSpPr txBox="1"/>
          <p:nvPr/>
        </p:nvSpPr>
        <p:spPr>
          <a:xfrm>
            <a:off x="265685" y="3228945"/>
            <a:ext cx="1215397" cy="369332"/>
          </a:xfrm>
          <a:prstGeom prst="rect">
            <a:avLst/>
          </a:prstGeom>
          <a:noFill/>
        </p:spPr>
        <p:txBody>
          <a:bodyPr wrap="none" rtlCol="0">
            <a:spAutoFit/>
          </a:bodyPr>
          <a:lstStyle/>
          <a:p>
            <a:r>
              <a:rPr lang="en-US" dirty="0">
                <a:cs typeface="Cavolini" panose="03000502040302020204" pitchFamily="66" charset="0"/>
              </a:rPr>
              <a:t>Command:</a:t>
            </a:r>
            <a:endParaRPr lang="en-US" i="1" dirty="0"/>
          </a:p>
        </p:txBody>
      </p:sp>
      <p:grpSp>
        <p:nvGrpSpPr>
          <p:cNvPr id="24" name="Group 23">
            <a:extLst>
              <a:ext uri="{FF2B5EF4-FFF2-40B4-BE49-F238E27FC236}">
                <a16:creationId xmlns:a16="http://schemas.microsoft.com/office/drawing/2014/main" id="{FBC6B72F-3C27-334D-9771-223B6FD9C624}"/>
              </a:ext>
            </a:extLst>
          </p:cNvPr>
          <p:cNvGrpSpPr/>
          <p:nvPr/>
        </p:nvGrpSpPr>
        <p:grpSpPr>
          <a:xfrm>
            <a:off x="265685" y="944724"/>
            <a:ext cx="10834504" cy="1927615"/>
            <a:chOff x="236365" y="908523"/>
            <a:chExt cx="8410911" cy="1256736"/>
          </a:xfrm>
        </p:grpSpPr>
        <p:sp>
          <p:nvSpPr>
            <p:cNvPr id="25" name="Rectangle 24">
              <a:extLst>
                <a:ext uri="{FF2B5EF4-FFF2-40B4-BE49-F238E27FC236}">
                  <a16:creationId xmlns:a16="http://schemas.microsoft.com/office/drawing/2014/main" id="{5DB8BCD3-254E-7C49-A059-D29EC952A636}"/>
                </a:ext>
              </a:extLst>
            </p:cNvPr>
            <p:cNvSpPr/>
            <p:nvPr/>
          </p:nvSpPr>
          <p:spPr>
            <a:xfrm>
              <a:off x="606460" y="1269315"/>
              <a:ext cx="8040816" cy="895944"/>
            </a:xfrm>
            <a:prstGeom prst="rect">
              <a:avLst/>
            </a:prstGeom>
            <a:solidFill>
              <a:schemeClr val="accent4"/>
            </a:solidFill>
          </p:spPr>
          <p:txBody>
            <a:bodyPr wrap="square">
              <a:spAutoFit/>
            </a:bodyPr>
            <a:lstStyle/>
            <a:p>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nso</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nso1</a:t>
              </a:r>
              <a:r>
                <a:rPr lang="en-US" sz="1400" dirty="0">
                  <a:solidFill>
                    <a:srgbClr val="D4D4D4"/>
                  </a:solidFill>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ansible_host</a:t>
              </a:r>
              <a:r>
                <a:rPr lang="en-US" sz="1400" dirty="0">
                  <a:latin typeface="Courier New" panose="02070309020205020404" pitchFamily="49" charset="0"/>
                  <a:cs typeface="Courier New" panose="02070309020205020404" pitchFamily="49" charset="0"/>
                </a:rPr>
                <a:t>=127.0.0.1 </a:t>
              </a:r>
              <a:r>
                <a:rPr lang="en-US" sz="1400" dirty="0" err="1">
                  <a:latin typeface="Courier New" panose="02070309020205020404" pitchFamily="49" charset="0"/>
                  <a:cs typeface="Courier New" panose="02070309020205020404" pitchFamily="49" charset="0"/>
                </a:rPr>
                <a:t>ansible_user</a:t>
              </a:r>
              <a:r>
                <a:rPr lang="en-US" sz="1400" dirty="0">
                  <a:latin typeface="Courier New" panose="02070309020205020404" pitchFamily="49" charset="0"/>
                  <a:cs typeface="Courier New" panose="02070309020205020404" pitchFamily="49" charset="0"/>
                </a:rPr>
                <a:t>=vagrant </a:t>
              </a:r>
              <a:r>
                <a:rPr lang="en-US" sz="1400" dirty="0" err="1">
                  <a:latin typeface="Courier New" panose="02070309020205020404" pitchFamily="49" charset="0"/>
                  <a:cs typeface="Courier New" panose="02070309020205020404" pitchFamily="49" charset="0"/>
                </a:rPr>
                <a:t>ansible_port</a:t>
              </a:r>
              <a:r>
                <a:rPr lang="en-US" sz="1400" dirty="0">
                  <a:latin typeface="Courier New" panose="02070309020205020404" pitchFamily="49" charset="0"/>
                  <a:cs typeface="Courier New" panose="02070309020205020404" pitchFamily="49" charset="0"/>
                </a:rPr>
                <a:t>=2222</a:t>
              </a:r>
            </a:p>
            <a:p>
              <a:r>
                <a:rPr lang="en-US" sz="1400" dirty="0">
                  <a:latin typeface="Courier New" panose="02070309020205020404" pitchFamily="49" charset="0"/>
                  <a:cs typeface="Courier New" panose="02070309020205020404" pitchFamily="49" charset="0"/>
                </a:rPr>
                <a:t>[routers]</a:t>
              </a:r>
            </a:p>
            <a:p>
              <a:r>
                <a:rPr lang="en-US" sz="1330" dirty="0">
                  <a:latin typeface="Courier New" panose="02070309020205020404" pitchFamily="49" charset="0"/>
                  <a:cs typeface="Courier New" panose="02070309020205020404" pitchFamily="49" charset="0"/>
                </a:rPr>
                <a:t>R1 </a:t>
              </a:r>
              <a:r>
                <a:rPr lang="en-US" sz="1330" dirty="0" err="1">
                  <a:latin typeface="Courier New" panose="02070309020205020404" pitchFamily="49" charset="0"/>
                  <a:cs typeface="Courier New" panose="02070309020205020404" pitchFamily="49" charset="0"/>
                </a:rPr>
                <a:t>ansible_host</a:t>
              </a:r>
              <a:r>
                <a:rPr lang="en-US" sz="1330" dirty="0">
                  <a:latin typeface="Courier New" panose="02070309020205020404" pitchFamily="49" charset="0"/>
                  <a:cs typeface="Courier New" panose="02070309020205020404" pitchFamily="49" charset="0"/>
                </a:rPr>
                <a:t>=172.16.5.159 </a:t>
              </a:r>
              <a:r>
                <a:rPr lang="en-US" sz="1330" dirty="0" err="1">
                  <a:latin typeface="Courier New" panose="02070309020205020404" pitchFamily="49" charset="0"/>
                  <a:cs typeface="Courier New" panose="02070309020205020404" pitchFamily="49" charset="0"/>
                </a:rPr>
                <a:t>ansible_user</a:t>
              </a:r>
              <a:r>
                <a:rPr lang="en-US" sz="1330" dirty="0">
                  <a:latin typeface="Courier New" panose="02070309020205020404" pitchFamily="49" charset="0"/>
                  <a:cs typeface="Courier New" panose="02070309020205020404" pitchFamily="49" charset="0"/>
                </a:rPr>
                <a:t>=zsnso01 </a:t>
              </a:r>
              <a:r>
                <a:rPr lang="en-US" sz="1330" dirty="0" err="1">
                  <a:latin typeface="Courier New" panose="02070309020205020404" pitchFamily="49" charset="0"/>
                  <a:cs typeface="Courier New" panose="02070309020205020404" pitchFamily="49" charset="0"/>
                </a:rPr>
                <a:t>private_key_file</a:t>
              </a:r>
              <a:r>
                <a:rPr lang="en-US" sz="1330" dirty="0">
                  <a:latin typeface="Courier New" panose="02070309020205020404" pitchFamily="49" charset="0"/>
                  <a:cs typeface="Courier New" panose="02070309020205020404" pitchFamily="49" charset="0"/>
                </a:rPr>
                <a:t>=/Users/</a:t>
              </a:r>
              <a:r>
                <a:rPr lang="en-US" sz="1330" dirty="0" err="1">
                  <a:latin typeface="Courier New" panose="02070309020205020404" pitchFamily="49" charset="0"/>
                  <a:cs typeface="Courier New" panose="02070309020205020404" pitchFamily="49" charset="0"/>
                </a:rPr>
                <a:t>tperiasa</a:t>
              </a:r>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ssh</a:t>
              </a:r>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id_rsa</a:t>
              </a:r>
              <a:endParaRPr lang="en-US" sz="133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R2 </a:t>
              </a:r>
              <a:r>
                <a:rPr lang="en-US" sz="1400" dirty="0" err="1">
                  <a:latin typeface="Courier New" panose="02070309020205020404" pitchFamily="49" charset="0"/>
                  <a:cs typeface="Courier New" panose="02070309020205020404" pitchFamily="49" charset="0"/>
                </a:rPr>
                <a:t>ansible_host</a:t>
              </a:r>
              <a:r>
                <a:rPr lang="en-US" sz="1400" dirty="0">
                  <a:latin typeface="Courier New" panose="02070309020205020404" pitchFamily="49" charset="0"/>
                  <a:cs typeface="Courier New" panose="02070309020205020404" pitchFamily="49" charset="0"/>
                </a:rPr>
                <a:t>=10.122.32.74 </a:t>
              </a:r>
              <a:r>
                <a:rPr lang="en-US" sz="1400" dirty="0" err="1">
                  <a:latin typeface="Courier New" panose="02070309020205020404" pitchFamily="49" charset="0"/>
                  <a:cs typeface="Courier New" panose="02070309020205020404" pitchFamily="49" charset="0"/>
                </a:rPr>
                <a:t>ansible_user</a:t>
              </a:r>
              <a:r>
                <a:rPr lang="en-US" sz="1400" dirty="0">
                  <a:latin typeface="Courier New" panose="02070309020205020404" pitchFamily="49" charset="0"/>
                  <a:cs typeface="Courier New" panose="02070309020205020404" pitchFamily="49" charset="0"/>
                </a:rPr>
                <a:t>=zsnso04 </a:t>
              </a:r>
              <a:r>
                <a:rPr lang="en-US" sz="1400" dirty="0" err="1">
                  <a:latin typeface="Courier New" panose="02070309020205020404" pitchFamily="49" charset="0"/>
                  <a:cs typeface="Courier New" panose="02070309020205020404" pitchFamily="49" charset="0"/>
                </a:rPr>
                <a:t>private_key_file</a:t>
              </a:r>
              <a:r>
                <a:rPr lang="en-US" sz="1400" dirty="0">
                  <a:latin typeface="Courier New" panose="02070309020205020404" pitchFamily="49" charset="0"/>
                  <a:cs typeface="Courier New" panose="02070309020205020404" pitchFamily="49" charset="0"/>
                </a:rPr>
                <a:t>=/Users/</a:t>
              </a:r>
              <a:r>
                <a:rPr lang="en-US" sz="1400" dirty="0" err="1">
                  <a:latin typeface="Courier New" panose="02070309020205020404" pitchFamily="49" charset="0"/>
                  <a:cs typeface="Courier New" panose="02070309020205020404" pitchFamily="49" charset="0"/>
                </a:rPr>
                <a:t>tperiasa</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ssh</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id_rsa</a:t>
              </a:r>
              <a:endParaRPr lang="en-US" sz="1400" dirty="0">
                <a:latin typeface="Courier New" panose="02070309020205020404" pitchFamily="49" charset="0"/>
                <a:cs typeface="Courier New" panose="02070309020205020404" pitchFamily="49" charset="0"/>
              </a:endParaRPr>
            </a:p>
            <a:p>
              <a:endParaRPr lang="en-US" sz="1400" dirty="0">
                <a:latin typeface="Courier New" panose="02070309020205020404" pitchFamily="49" charset="0"/>
                <a:cs typeface="Courier New" panose="02070309020205020404" pitchFamily="49" charset="0"/>
              </a:endParaRPr>
            </a:p>
          </p:txBody>
        </p:sp>
        <p:sp>
          <p:nvSpPr>
            <p:cNvPr id="26" name="TextBox 25">
              <a:extLst>
                <a:ext uri="{FF2B5EF4-FFF2-40B4-BE49-F238E27FC236}">
                  <a16:creationId xmlns:a16="http://schemas.microsoft.com/office/drawing/2014/main" id="{FEF38B53-4DCD-6B49-A72A-79E320DD3C63}"/>
                </a:ext>
              </a:extLst>
            </p:cNvPr>
            <p:cNvSpPr txBox="1"/>
            <p:nvPr/>
          </p:nvSpPr>
          <p:spPr>
            <a:xfrm>
              <a:off x="236365" y="908523"/>
              <a:ext cx="1581414" cy="240791"/>
            </a:xfrm>
            <a:prstGeom prst="rect">
              <a:avLst/>
            </a:prstGeom>
            <a:noFill/>
          </p:spPr>
          <p:txBody>
            <a:bodyPr wrap="none" rtlCol="0">
              <a:spAutoFit/>
            </a:bodyPr>
            <a:lstStyle/>
            <a:p>
              <a:r>
                <a:rPr lang="en-US" dirty="0">
                  <a:cs typeface="Cavolini" panose="03000502040302020204" pitchFamily="66" charset="0"/>
                </a:rPr>
                <a:t>Inventory file</a:t>
              </a:r>
              <a:r>
                <a:rPr lang="en-US" dirty="0"/>
                <a:t>: hosts</a:t>
              </a:r>
            </a:p>
          </p:txBody>
        </p:sp>
      </p:grpSp>
      <p:sp>
        <p:nvSpPr>
          <p:cNvPr id="4" name="TextBox 3">
            <a:extLst>
              <a:ext uri="{FF2B5EF4-FFF2-40B4-BE49-F238E27FC236}">
                <a16:creationId xmlns:a16="http://schemas.microsoft.com/office/drawing/2014/main" id="{6607847B-72BA-9F43-9FA1-A15C9438C1CC}"/>
              </a:ext>
            </a:extLst>
          </p:cNvPr>
          <p:cNvSpPr txBox="1"/>
          <p:nvPr/>
        </p:nvSpPr>
        <p:spPr>
          <a:xfrm>
            <a:off x="8920480" y="660400"/>
            <a:ext cx="184731" cy="646331"/>
          </a:xfrm>
          <a:prstGeom prst="rect">
            <a:avLst/>
          </a:prstGeom>
          <a:noFill/>
        </p:spPr>
        <p:txBody>
          <a:bodyPr wrap="none" rtlCol="0">
            <a:spAutoFit/>
          </a:bodyPr>
          <a:lstStyle/>
          <a:p>
            <a:endParaRPr lang="en-US" dirty="0"/>
          </a:p>
          <a:p>
            <a:endParaRPr lang="en-US" dirty="0"/>
          </a:p>
        </p:txBody>
      </p:sp>
      <p:sp>
        <p:nvSpPr>
          <p:cNvPr id="6" name="Oval 5">
            <a:extLst>
              <a:ext uri="{FF2B5EF4-FFF2-40B4-BE49-F238E27FC236}">
                <a16:creationId xmlns:a16="http://schemas.microsoft.com/office/drawing/2014/main" id="{76421350-38F3-C549-99B7-141E6867571F}"/>
              </a:ext>
            </a:extLst>
          </p:cNvPr>
          <p:cNvSpPr/>
          <p:nvPr/>
        </p:nvSpPr>
        <p:spPr>
          <a:xfrm>
            <a:off x="2502976" y="3773838"/>
            <a:ext cx="526943" cy="493987"/>
          </a:xfrm>
          <a:prstGeom prst="ellipse">
            <a:avLst/>
          </a:prstGeom>
          <a:solidFill>
            <a:schemeClr val="accent4">
              <a:lumMod val="60000"/>
              <a:lumOff val="40000"/>
              <a:alpha val="71000"/>
            </a:schemeClr>
          </a:solidFill>
          <a:ln w="63500">
            <a:solidFill>
              <a:schemeClr val="accent1">
                <a:shade val="50000"/>
                <a:alpha val="2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62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176793" y="0"/>
            <a:ext cx="4015207" cy="2969099"/>
          </a:xfrm>
          <a:prstGeom prst="rect">
            <a:avLst/>
          </a:prstGeom>
        </p:spPr>
      </p:pic>
      <p:sp>
        <p:nvSpPr>
          <p:cNvPr id="2" name="Title 1"/>
          <p:cNvSpPr>
            <a:spLocks noGrp="1"/>
          </p:cNvSpPr>
          <p:nvPr>
            <p:ph type="title"/>
          </p:nvPr>
        </p:nvSpPr>
        <p:spPr>
          <a:xfrm>
            <a:off x="120384" y="94675"/>
            <a:ext cx="10515600" cy="463591"/>
          </a:xfrm>
        </p:spPr>
        <p:txBody>
          <a:bodyPr>
            <a:noAutofit/>
          </a:bodyPr>
          <a:lstStyle/>
          <a:p>
            <a:r>
              <a:rPr lang="en-US" sz="2800" dirty="0"/>
              <a:t>Playbooks</a:t>
            </a:r>
          </a:p>
        </p:txBody>
      </p:sp>
      <p:sp>
        <p:nvSpPr>
          <p:cNvPr id="3" name="Content Placeholder 2"/>
          <p:cNvSpPr>
            <a:spLocks noGrp="1"/>
          </p:cNvSpPr>
          <p:nvPr>
            <p:ph idx="1"/>
          </p:nvPr>
        </p:nvSpPr>
        <p:spPr>
          <a:xfrm>
            <a:off x="809506" y="881371"/>
            <a:ext cx="10743469" cy="4351339"/>
          </a:xfrm>
        </p:spPr>
        <p:txBody>
          <a:bodyPr>
            <a:noAutofit/>
          </a:bodyPr>
          <a:lstStyle/>
          <a:p>
            <a:pPr marL="0" indent="0">
              <a:buNone/>
            </a:pPr>
            <a:r>
              <a:rPr lang="en-US" sz="2400" dirty="0"/>
              <a:t>What is a Playbook?</a:t>
            </a:r>
          </a:p>
          <a:p>
            <a:r>
              <a:rPr lang="en-US" sz="2400" dirty="0"/>
              <a:t>Describes policies your managed machines shall enforce</a:t>
            </a:r>
          </a:p>
          <a:p>
            <a:r>
              <a:rPr lang="en-US" sz="2400" dirty="0"/>
              <a:t>Consist of </a:t>
            </a:r>
            <a:r>
              <a:rPr lang="en-US" sz="2400" dirty="0" err="1"/>
              <a:t>vars</a:t>
            </a:r>
            <a:r>
              <a:rPr lang="en-US" sz="2400" dirty="0"/>
              <a:t>, tasks, handlers, files, templates and roles</a:t>
            </a:r>
          </a:p>
          <a:p>
            <a:r>
              <a:rPr lang="en-US" sz="2400" dirty="0"/>
              <a:t>Expressed in the YAML format (dictionaries, lists and scalars)</a:t>
            </a:r>
          </a:p>
          <a:p>
            <a:endParaRPr lang="en-US" sz="2400" dirty="0"/>
          </a:p>
          <a:p>
            <a:pPr marL="0" indent="0">
              <a:buNone/>
            </a:pPr>
            <a:r>
              <a:rPr lang="en-US" sz="2400" b="1" dirty="0"/>
              <a:t>BASIC</a:t>
            </a:r>
          </a:p>
          <a:p>
            <a:r>
              <a:rPr lang="en-US" sz="2400" dirty="0"/>
              <a:t>Manage configurations of and deployments to remote machines</a:t>
            </a:r>
          </a:p>
          <a:p>
            <a:pPr marL="0" indent="0">
              <a:buNone/>
            </a:pPr>
            <a:r>
              <a:rPr lang="en-US" sz="2400" b="1" dirty="0"/>
              <a:t>ADVANCED</a:t>
            </a:r>
            <a:r>
              <a:rPr lang="en-US" sz="2400" dirty="0"/>
              <a:t> </a:t>
            </a:r>
          </a:p>
          <a:p>
            <a:r>
              <a:rPr lang="en-US" sz="2400" dirty="0"/>
              <a:t>Sequence multi-tier rollouts involving rolling updates, and can delegate actions to other hosts, interacting with monitoring servers and load balancers along the way</a:t>
            </a:r>
          </a:p>
          <a:p>
            <a:endParaRPr lang="en-US" sz="2400" dirty="0"/>
          </a:p>
        </p:txBody>
      </p:sp>
    </p:spTree>
    <p:extLst>
      <p:ext uri="{BB962C8B-B14F-4D97-AF65-F5344CB8AC3E}">
        <p14:creationId xmlns:p14="http://schemas.microsoft.com/office/powerpoint/2010/main" val="3728186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248" y="100021"/>
            <a:ext cx="10515600" cy="487120"/>
          </a:xfrm>
        </p:spPr>
        <p:txBody>
          <a:bodyPr>
            <a:normAutofit/>
          </a:bodyPr>
          <a:lstStyle/>
          <a:p>
            <a:r>
              <a:rPr lang="en-US" sz="2800" dirty="0"/>
              <a:t>Playbook Concepts</a:t>
            </a:r>
          </a:p>
        </p:txBody>
      </p:sp>
      <p:sp>
        <p:nvSpPr>
          <p:cNvPr id="3" name="Content Placeholder 2"/>
          <p:cNvSpPr>
            <a:spLocks noGrp="1"/>
          </p:cNvSpPr>
          <p:nvPr>
            <p:ph idx="1"/>
          </p:nvPr>
        </p:nvSpPr>
        <p:spPr>
          <a:xfrm>
            <a:off x="550189" y="1825625"/>
            <a:ext cx="11197525" cy="4351338"/>
          </a:xfrm>
        </p:spPr>
        <p:txBody>
          <a:bodyPr>
            <a:normAutofit fontScale="92500"/>
          </a:bodyPr>
          <a:lstStyle/>
          <a:p>
            <a:pPr>
              <a:lnSpc>
                <a:spcPct val="150000"/>
              </a:lnSpc>
            </a:pPr>
            <a:r>
              <a:rPr lang="en-US" sz="2400" b="1" dirty="0"/>
              <a:t>Hosts and Users – </a:t>
            </a:r>
            <a:r>
              <a:rPr lang="en-US" sz="2400" dirty="0"/>
              <a:t>The specific machines in your infrastructure to target and details of the remote user for access</a:t>
            </a:r>
          </a:p>
          <a:p>
            <a:pPr>
              <a:lnSpc>
                <a:spcPct val="150000"/>
              </a:lnSpc>
            </a:pPr>
            <a:r>
              <a:rPr lang="en-US" sz="2400" b="1" dirty="0"/>
              <a:t>Task – </a:t>
            </a:r>
            <a:r>
              <a:rPr lang="en-US" sz="2400" dirty="0"/>
              <a:t>a specific, modular item of work that needs to be done</a:t>
            </a:r>
          </a:p>
          <a:p>
            <a:pPr>
              <a:lnSpc>
                <a:spcPct val="150000"/>
              </a:lnSpc>
            </a:pPr>
            <a:r>
              <a:rPr lang="en-US" sz="2400" b="1" dirty="0"/>
              <a:t>Play – </a:t>
            </a:r>
            <a:r>
              <a:rPr lang="en-US" sz="2400" dirty="0"/>
              <a:t>the set of hosts and tasks to be executed on those hosts</a:t>
            </a:r>
            <a:endParaRPr lang="en-US" sz="2400" b="1" dirty="0"/>
          </a:p>
          <a:p>
            <a:pPr>
              <a:lnSpc>
                <a:spcPct val="150000"/>
              </a:lnSpc>
            </a:pPr>
            <a:r>
              <a:rPr lang="en-US" sz="2400" b="1" dirty="0"/>
              <a:t>Modules – </a:t>
            </a:r>
            <a:r>
              <a:rPr lang="en-US" sz="2400" dirty="0"/>
              <a:t>a package of scripts for specific functionality (</a:t>
            </a:r>
            <a:r>
              <a:rPr lang="en-US" sz="2400" dirty="0" err="1"/>
              <a:t>unix</a:t>
            </a:r>
            <a:r>
              <a:rPr lang="en-US" sz="2400" dirty="0"/>
              <a:t> paradigm)</a:t>
            </a:r>
          </a:p>
          <a:p>
            <a:pPr>
              <a:lnSpc>
                <a:spcPct val="150000"/>
              </a:lnSpc>
            </a:pPr>
            <a:r>
              <a:rPr lang="en-US" sz="2400" b="1" dirty="0"/>
              <a:t>Variables – </a:t>
            </a:r>
            <a:r>
              <a:rPr lang="en-US" sz="2400" dirty="0"/>
              <a:t>Reference values that can be used in tasks or in template files. Any valid YAML value can be used, String, Boolean, List, Dictionary. Reference with </a:t>
            </a:r>
            <a:r>
              <a:rPr lang="en-US" sz="2400" dirty="0">
                <a:latin typeface="Courier New" panose="02070309020205020404" pitchFamily="49" charset="0"/>
                <a:cs typeface="Courier New" panose="02070309020205020404" pitchFamily="49" charset="0"/>
              </a:rPr>
              <a:t>{{ braces }} </a:t>
            </a:r>
            <a:r>
              <a:rPr lang="en-US" sz="2400" dirty="0"/>
              <a:t>notation</a:t>
            </a:r>
            <a:endParaRPr lang="en-US" sz="2400" b="1" dirty="0"/>
          </a:p>
          <a:p>
            <a:endParaRPr lang="en-US" dirty="0"/>
          </a:p>
        </p:txBody>
      </p:sp>
    </p:spTree>
    <p:extLst>
      <p:ext uri="{BB962C8B-B14F-4D97-AF65-F5344CB8AC3E}">
        <p14:creationId xmlns:p14="http://schemas.microsoft.com/office/powerpoint/2010/main" val="520557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9299"/>
            <a:ext cx="10515600" cy="429766"/>
          </a:xfrm>
        </p:spPr>
        <p:txBody>
          <a:bodyPr>
            <a:noAutofit/>
          </a:bodyPr>
          <a:lstStyle/>
          <a:p>
            <a:r>
              <a:rPr lang="en-US" sz="2800" dirty="0"/>
              <a:t>Playbooks – Sections</a:t>
            </a:r>
          </a:p>
        </p:txBody>
      </p:sp>
      <p:sp>
        <p:nvSpPr>
          <p:cNvPr id="6" name="Content Placeholder 5"/>
          <p:cNvSpPr>
            <a:spLocks noGrp="1"/>
          </p:cNvSpPr>
          <p:nvPr>
            <p:ph idx="1"/>
          </p:nvPr>
        </p:nvSpPr>
        <p:spPr>
          <a:xfrm>
            <a:off x="307623" y="1930401"/>
            <a:ext cx="5921988" cy="4246564"/>
          </a:xfrm>
        </p:spPr>
        <p:txBody>
          <a:bodyPr>
            <a:normAutofit/>
          </a:bodyPr>
          <a:lstStyle/>
          <a:p>
            <a:r>
              <a:rPr lang="en-US" dirty="0"/>
              <a:t>Playbook contains Plays</a:t>
            </a:r>
          </a:p>
          <a:p>
            <a:r>
              <a:rPr lang="en-US" dirty="0"/>
              <a:t>Plays contain Tasks</a:t>
            </a:r>
          </a:p>
          <a:p>
            <a:r>
              <a:rPr lang="en-US" dirty="0"/>
              <a:t>Tasks call Modules</a:t>
            </a:r>
          </a:p>
          <a:p>
            <a:r>
              <a:rPr lang="en-US" dirty="0"/>
              <a:t>Tasks run Sequentially (asynchronous)</a:t>
            </a:r>
          </a:p>
          <a:p>
            <a:r>
              <a:rPr lang="en-US" dirty="0"/>
              <a:t>Handlers are triggered by Tasks (run once at the end of Play)</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0076" y="1971041"/>
            <a:ext cx="5439216" cy="2539065"/>
          </a:xfrm>
          <a:prstGeom prst="rect">
            <a:avLst/>
          </a:prstGeom>
        </p:spPr>
      </p:pic>
    </p:spTree>
    <p:extLst>
      <p:ext uri="{BB962C8B-B14F-4D97-AF65-F5344CB8AC3E}">
        <p14:creationId xmlns:p14="http://schemas.microsoft.com/office/powerpoint/2010/main" val="1504625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245" y="97414"/>
            <a:ext cx="7113104" cy="481262"/>
          </a:xfrm>
        </p:spPr>
        <p:txBody>
          <a:bodyPr>
            <a:normAutofit/>
          </a:bodyPr>
          <a:lstStyle/>
          <a:p>
            <a:r>
              <a:rPr lang="en-US" sz="2800" dirty="0"/>
              <a:t>Playbooks – Variables</a:t>
            </a:r>
          </a:p>
        </p:txBody>
      </p:sp>
      <p:sp>
        <p:nvSpPr>
          <p:cNvPr id="3" name="Content Placeholder 2"/>
          <p:cNvSpPr>
            <a:spLocks noGrp="1"/>
          </p:cNvSpPr>
          <p:nvPr>
            <p:ph idx="1"/>
          </p:nvPr>
        </p:nvSpPr>
        <p:spPr>
          <a:xfrm>
            <a:off x="407505" y="1292145"/>
            <a:ext cx="10515600" cy="4351339"/>
          </a:xfrm>
        </p:spPr>
        <p:txBody>
          <a:bodyPr>
            <a:normAutofit/>
          </a:bodyPr>
          <a:lstStyle/>
          <a:p>
            <a:r>
              <a:rPr lang="en-US" sz="2400" dirty="0" err="1"/>
              <a:t>Varibles</a:t>
            </a:r>
            <a:endParaRPr lang="en-US" sz="2400" dirty="0"/>
          </a:p>
          <a:p>
            <a:endParaRPr lang="en-US" sz="2400" dirty="0"/>
          </a:p>
          <a:p>
            <a:endParaRPr lang="en-US" sz="2400" dirty="0"/>
          </a:p>
          <a:p>
            <a:r>
              <a:rPr lang="en-US" sz="2400" dirty="0"/>
              <a:t>Ansible also allows you to put variables into one or more files, using a section called </a:t>
            </a:r>
            <a:r>
              <a:rPr lang="en-US" sz="2400" i="1" dirty="0" err="1"/>
              <a:t>vars_files</a:t>
            </a:r>
            <a:endParaRPr lang="en-US" sz="2400" i="1" dirty="0"/>
          </a:p>
          <a:p>
            <a:endParaRPr lang="en-US" sz="2400" dirty="0"/>
          </a:p>
          <a:p>
            <a:r>
              <a:rPr lang="en-US" sz="2400" dirty="0"/>
              <a:t>To set the value of a variable based on the result of a task, create a </a:t>
            </a:r>
            <a:r>
              <a:rPr lang="en-US" sz="2400" i="1" dirty="0"/>
              <a:t>registered variable </a:t>
            </a:r>
            <a:r>
              <a:rPr lang="en-US" sz="2400" dirty="0"/>
              <a:t>using the register clause when invoking a module</a:t>
            </a:r>
          </a:p>
          <a:p>
            <a:endParaRPr lang="en-US" sz="2400" dirty="0"/>
          </a:p>
        </p:txBody>
      </p:sp>
      <p:sp>
        <p:nvSpPr>
          <p:cNvPr id="4" name="Rectangle 1"/>
          <p:cNvSpPr>
            <a:spLocks noChangeArrowheads="1"/>
          </p:cNvSpPr>
          <p:nvPr/>
        </p:nvSpPr>
        <p:spPr bwMode="auto">
          <a:xfrm>
            <a:off x="2851662" y="1550171"/>
            <a:ext cx="5234608" cy="1146468"/>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330" dirty="0" err="1">
                <a:latin typeface="Courier New" panose="02070309020205020404" pitchFamily="49" charset="0"/>
                <a:cs typeface="Courier New" panose="02070309020205020404" pitchFamily="49" charset="0"/>
              </a:rPr>
              <a:t>vars</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key_file</a:t>
            </a: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etc</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nginx</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ssl</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nginx.key</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cert_file</a:t>
            </a: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etc</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nginx</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ssl</a:t>
            </a:r>
            <a:r>
              <a:rPr lang="en-US" altLang="en-US" sz="1330" dirty="0">
                <a:latin typeface="Courier New" panose="02070309020205020404" pitchFamily="49" charset="0"/>
                <a:cs typeface="Courier New" panose="02070309020205020404" pitchFamily="49" charset="0"/>
              </a:rPr>
              <a:t>/nginx.crt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conf_file</a:t>
            </a: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etc</a:t>
            </a:r>
            <a:r>
              <a:rPr lang="en-US" altLang="en-US" sz="1330" dirty="0">
                <a:latin typeface="Courier New" panose="02070309020205020404" pitchFamily="49" charset="0"/>
                <a:cs typeface="Courier New" panose="02070309020205020404" pitchFamily="49" charset="0"/>
              </a:rPr>
              <a:t>/</a:t>
            </a:r>
            <a:r>
              <a:rPr lang="en-US" altLang="en-US" sz="1330" dirty="0" err="1">
                <a:latin typeface="Courier New" panose="02070309020205020404" pitchFamily="49" charset="0"/>
                <a:cs typeface="Courier New" panose="02070309020205020404" pitchFamily="49" charset="0"/>
              </a:rPr>
              <a:t>nginx</a:t>
            </a:r>
            <a:r>
              <a:rPr lang="en-US" altLang="en-US" sz="1330" dirty="0">
                <a:latin typeface="Courier New" panose="02070309020205020404" pitchFamily="49" charset="0"/>
                <a:cs typeface="Courier New" panose="02070309020205020404" pitchFamily="49" charset="0"/>
              </a:rPr>
              <a:t>/sites-available/default</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server_name</a:t>
            </a:r>
            <a:r>
              <a:rPr lang="en-US" altLang="en-US" sz="1330" dirty="0">
                <a:latin typeface="Courier New" panose="02070309020205020404" pitchFamily="49" charset="0"/>
                <a:cs typeface="Courier New" panose="02070309020205020404" pitchFamily="49" charset="0"/>
              </a:rPr>
              <a:t>: localhost </a:t>
            </a:r>
          </a:p>
        </p:txBody>
      </p:sp>
      <p:sp>
        <p:nvSpPr>
          <p:cNvPr id="6" name="Rectangle 3"/>
          <p:cNvSpPr>
            <a:spLocks noChangeArrowheads="1"/>
          </p:cNvSpPr>
          <p:nvPr/>
        </p:nvSpPr>
        <p:spPr bwMode="auto">
          <a:xfrm>
            <a:off x="2851662" y="3322460"/>
            <a:ext cx="1895061" cy="533351"/>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330" dirty="0" err="1">
                <a:latin typeface="Courier New" panose="02070309020205020404" pitchFamily="49" charset="0"/>
                <a:cs typeface="Courier New" panose="02070309020205020404" pitchFamily="49" charset="0"/>
              </a:rPr>
              <a:t>vars_files</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 </a:t>
            </a:r>
            <a:r>
              <a:rPr lang="en-US" altLang="en-US" sz="1330" dirty="0" err="1">
                <a:latin typeface="Courier New" panose="02070309020205020404" pitchFamily="49" charset="0"/>
                <a:cs typeface="Courier New" panose="02070309020205020404" pitchFamily="49" charset="0"/>
              </a:rPr>
              <a:t>nginx.yml</a:t>
            </a:r>
            <a:r>
              <a:rPr lang="en-US" altLang="en-US" sz="1330" dirty="0">
                <a:latin typeface="Courier New" panose="02070309020205020404" pitchFamily="49" charset="0"/>
                <a:cs typeface="Courier New" panose="02070309020205020404" pitchFamily="49" charset="0"/>
              </a:rPr>
              <a:t> </a:t>
            </a:r>
          </a:p>
        </p:txBody>
      </p:sp>
      <p:sp>
        <p:nvSpPr>
          <p:cNvPr id="7" name="Rectangle 4"/>
          <p:cNvSpPr>
            <a:spLocks noChangeArrowheads="1"/>
          </p:cNvSpPr>
          <p:nvPr/>
        </p:nvSpPr>
        <p:spPr bwMode="auto">
          <a:xfrm>
            <a:off x="703207" y="4836931"/>
            <a:ext cx="11081288" cy="941796"/>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tasks:</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name: getting </a:t>
            </a:r>
            <a:r>
              <a:rPr lang="en-US" altLang="en-US" sz="1330" dirty="0" err="1">
                <a:latin typeface="Courier New" panose="02070309020205020404" pitchFamily="49" charset="0"/>
                <a:cs typeface="Courier New" panose="02070309020205020404" pitchFamily="49" charset="0"/>
              </a:rPr>
              <a:t>ip</a:t>
            </a:r>
            <a:r>
              <a:rPr lang="en-US" altLang="en-US" sz="1330" dirty="0">
                <a:latin typeface="Courier New" panose="02070309020205020404" pitchFamily="49" charset="0"/>
                <a:cs typeface="Courier New" panose="02070309020205020404" pitchFamily="49" charset="0"/>
              </a:rPr>
              <a:t> address of eth0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shell: </a:t>
            </a:r>
            <a:r>
              <a:rPr lang="en-US" altLang="en-US" sz="1330" dirty="0" err="1">
                <a:latin typeface="Courier New" panose="02070309020205020404" pitchFamily="49" charset="0"/>
                <a:cs typeface="Courier New" panose="02070309020205020404" pitchFamily="49" charset="0"/>
              </a:rPr>
              <a:t>ip</a:t>
            </a:r>
            <a:r>
              <a:rPr lang="en-US" altLang="en-US" sz="1330" dirty="0">
                <a:latin typeface="Courier New" panose="02070309020205020404" pitchFamily="49" charset="0"/>
                <a:cs typeface="Courier New" panose="02070309020205020404" pitchFamily="49" charset="0"/>
              </a:rPr>
              <a:t> r l | </a:t>
            </a:r>
            <a:r>
              <a:rPr lang="en-US" altLang="en-US" sz="1330" dirty="0" err="1">
                <a:latin typeface="Courier New" panose="02070309020205020404" pitchFamily="49" charset="0"/>
                <a:cs typeface="Courier New" panose="02070309020205020404" pitchFamily="49" charset="0"/>
              </a:rPr>
              <a:t>grep</a:t>
            </a:r>
            <a:r>
              <a:rPr lang="en-US" altLang="en-US" sz="1330" dirty="0">
                <a:latin typeface="Courier New" panose="02070309020205020404" pitchFamily="49" charset="0"/>
                <a:cs typeface="Courier New" panose="02070309020205020404" pitchFamily="49" charset="0"/>
              </a:rPr>
              <a:t> -e eth0 | </a:t>
            </a:r>
            <a:r>
              <a:rPr lang="en-US" altLang="en-US" sz="1330" dirty="0" err="1">
                <a:latin typeface="Courier New" panose="02070309020205020404" pitchFamily="49" charset="0"/>
                <a:cs typeface="Courier New" panose="02070309020205020404" pitchFamily="49" charset="0"/>
              </a:rPr>
              <a:t>grep</a:t>
            </a:r>
            <a:r>
              <a:rPr lang="en-US" altLang="en-US" sz="1330" dirty="0">
                <a:latin typeface="Courier New" panose="02070309020205020404" pitchFamily="49" charset="0"/>
                <a:cs typeface="Courier New" panose="02070309020205020404" pitchFamily="49" charset="0"/>
              </a:rPr>
              <a:t> default | </a:t>
            </a:r>
            <a:r>
              <a:rPr lang="en-US" altLang="en-US" sz="1330" dirty="0" err="1">
                <a:latin typeface="Courier New" panose="02070309020205020404" pitchFamily="49" charset="0"/>
                <a:cs typeface="Courier New" panose="02070309020205020404" pitchFamily="49" charset="0"/>
              </a:rPr>
              <a:t>grep</a:t>
            </a: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oE</a:t>
            </a:r>
            <a:r>
              <a:rPr lang="en-US" altLang="en-US" sz="1330" dirty="0">
                <a:latin typeface="Courier New" panose="02070309020205020404" pitchFamily="49" charset="0"/>
                <a:cs typeface="Courier New" panose="02070309020205020404" pitchFamily="49" charset="0"/>
              </a:rPr>
              <a:t> "[0-9]{1,3}\.[0-9]{1,3}\.[0-9]{1,3}\.[0-9]{1,3}"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register: eth0 </a:t>
            </a:r>
          </a:p>
        </p:txBody>
      </p:sp>
    </p:spTree>
    <p:extLst>
      <p:ext uri="{BB962C8B-B14F-4D97-AF65-F5344CB8AC3E}">
        <p14:creationId xmlns:p14="http://schemas.microsoft.com/office/powerpoint/2010/main" val="2059083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GB" altLang="en-US" sz="4800" spc="-267" dirty="0">
                <a:ea typeface="ＭＳ Ｐゴシック" pitchFamily="34" charset="-128"/>
                <a:cs typeface="CiscoSans" pitchFamily="34" charset="0"/>
              </a:rPr>
              <a:t>Agenda</a:t>
            </a:r>
            <a:endParaRPr altLang="en-US" sz="4800" dirty="0">
              <a:ea typeface="ＭＳ Ｐゴシック" pitchFamily="34" charset="-128"/>
              <a:cs typeface="CiscoSans" pitchFamily="34" charset="0"/>
            </a:endParaRPr>
          </a:p>
        </p:txBody>
      </p:sp>
      <p:sp>
        <p:nvSpPr>
          <p:cNvPr id="3" name="Text Placeholder 2"/>
          <p:cNvSpPr>
            <a:spLocks noGrp="1"/>
          </p:cNvSpPr>
          <p:nvPr>
            <p:ph type="body" sz="quarter" idx="10"/>
          </p:nvPr>
        </p:nvSpPr>
        <p:spPr>
          <a:xfrm>
            <a:off x="6796618" y="709083"/>
            <a:ext cx="4734983" cy="5412316"/>
          </a:xfrm>
          <a:prstGeom prst="rect">
            <a:avLst/>
          </a:prstGeom>
        </p:spPr>
        <p:txBody>
          <a:bodyPr>
            <a:normAutofit/>
          </a:bodyPr>
          <a:lstStyle/>
          <a:p>
            <a:r>
              <a:rPr lang="en-US" sz="2000" dirty="0"/>
              <a:t>Session 1: Ansible and programmability</a:t>
            </a:r>
          </a:p>
          <a:p>
            <a:r>
              <a:rPr lang="en-US" sz="2000" dirty="0"/>
              <a:t>Session 2: Customer use case and Lab</a:t>
            </a:r>
          </a:p>
          <a:p>
            <a:r>
              <a:rPr lang="en-US" sz="2000" dirty="0"/>
              <a:t>Homework Lab </a:t>
            </a:r>
          </a:p>
          <a:p>
            <a:r>
              <a:rPr lang="en-US" sz="2000" dirty="0"/>
              <a:t>Session 3: QA and Lab follow up</a:t>
            </a:r>
          </a:p>
        </p:txBody>
      </p:sp>
    </p:spTree>
    <p:extLst>
      <p:ext uri="{BB962C8B-B14F-4D97-AF65-F5344CB8AC3E}">
        <p14:creationId xmlns:p14="http://schemas.microsoft.com/office/powerpoint/2010/main" val="1213130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016" y="124969"/>
            <a:ext cx="10515600" cy="543462"/>
          </a:xfrm>
        </p:spPr>
        <p:txBody>
          <a:bodyPr>
            <a:normAutofit/>
          </a:bodyPr>
          <a:lstStyle/>
          <a:p>
            <a:r>
              <a:rPr lang="en-US" sz="2800" dirty="0"/>
              <a:t>Playbooks – Facts</a:t>
            </a:r>
          </a:p>
        </p:txBody>
      </p:sp>
      <p:sp>
        <p:nvSpPr>
          <p:cNvPr id="3" name="Content Placeholder 2"/>
          <p:cNvSpPr>
            <a:spLocks noGrp="1"/>
          </p:cNvSpPr>
          <p:nvPr>
            <p:ph idx="1"/>
          </p:nvPr>
        </p:nvSpPr>
        <p:spPr>
          <a:xfrm>
            <a:off x="838200" y="1202774"/>
            <a:ext cx="10515600" cy="634377"/>
          </a:xfrm>
        </p:spPr>
        <p:txBody>
          <a:bodyPr/>
          <a:lstStyle/>
          <a:p>
            <a:r>
              <a:rPr lang="en-US" sz="2400" i="1" dirty="0"/>
              <a:t>Facts</a:t>
            </a:r>
            <a:r>
              <a:rPr lang="en-US" sz="2400" dirty="0"/>
              <a:t> are information discovered from a </a:t>
            </a:r>
            <a:r>
              <a:rPr lang="en-US" sz="2400" i="1" dirty="0"/>
              <a:t>Host</a:t>
            </a:r>
          </a:p>
          <a:p>
            <a:endParaRPr lang="en-US" dirty="0"/>
          </a:p>
        </p:txBody>
      </p:sp>
      <p:sp>
        <p:nvSpPr>
          <p:cNvPr id="5" name="Rectangle 4"/>
          <p:cNvSpPr/>
          <p:nvPr/>
        </p:nvSpPr>
        <p:spPr>
          <a:xfrm>
            <a:off x="1779404" y="2036815"/>
            <a:ext cx="6096000" cy="3989618"/>
          </a:xfrm>
          <a:prstGeom prst="rect">
            <a:avLst/>
          </a:prstGeom>
          <a:solidFill>
            <a:schemeClr val="tx1"/>
          </a:solidFill>
        </p:spPr>
        <p:txBody>
          <a:bodyPr>
            <a:spAutoFit/>
          </a:bodyPr>
          <a:lstStyle/>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a:t>
            </a:r>
            <a:r>
              <a:rPr lang="en-US" sz="1333" dirty="0">
                <a:solidFill>
                  <a:schemeClr val="bg1"/>
                </a:solidFill>
                <a:latin typeface="Courier New" panose="02070309020205020404" pitchFamily="49" charset="0"/>
                <a:cs typeface="Courier New" panose="02070309020205020404" pitchFamily="49" charset="0"/>
              </a:rPr>
              <a:t> -m setup localhost</a:t>
            </a:r>
          </a:p>
          <a:p>
            <a:r>
              <a:rPr lang="en-US" sz="1333" dirty="0">
                <a:solidFill>
                  <a:schemeClr val="bg1"/>
                </a:solidFill>
                <a:latin typeface="Courier New" panose="02070309020205020404" pitchFamily="49" charset="0"/>
                <a:cs typeface="Courier New" panose="02070309020205020404" pitchFamily="49" charset="0"/>
              </a:rPr>
              <a:t>localhost | SUCCESS =&gt; {</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ansible_facts</a:t>
            </a:r>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"ansible_all_ipv4_addresses": [</a:t>
            </a:r>
          </a:p>
          <a:p>
            <a:r>
              <a:rPr lang="en-US" sz="1333" dirty="0">
                <a:solidFill>
                  <a:schemeClr val="bg1"/>
                </a:solidFill>
                <a:latin typeface="Courier New" panose="02070309020205020404" pitchFamily="49" charset="0"/>
                <a:cs typeface="Courier New" panose="02070309020205020404" pitchFamily="49" charset="0"/>
              </a:rPr>
              <a:t>            "172.23.122.41"</a:t>
            </a:r>
          </a:p>
          <a:p>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"ansible_all_ipv6_addresses": [</a:t>
            </a:r>
          </a:p>
          <a:p>
            <a:r>
              <a:rPr lang="en-US" sz="1333" dirty="0">
                <a:solidFill>
                  <a:schemeClr val="bg1"/>
                </a:solidFill>
                <a:latin typeface="Courier New" panose="02070309020205020404" pitchFamily="49" charset="0"/>
                <a:cs typeface="Courier New" panose="02070309020205020404" pitchFamily="49" charset="0"/>
              </a:rPr>
              <a:t>            "fe80::250:56ff:feab:ab41"</a:t>
            </a:r>
          </a:p>
          <a:p>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ansible_apparmor</a:t>
            </a:r>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"status": "disabled"</a:t>
            </a:r>
          </a:p>
          <a:p>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ansible_architecture</a:t>
            </a:r>
            <a:r>
              <a:rPr lang="en-US" sz="1333" dirty="0">
                <a:solidFill>
                  <a:schemeClr val="bg1"/>
                </a:solidFill>
                <a:latin typeface="Courier New" panose="02070309020205020404" pitchFamily="49" charset="0"/>
                <a:cs typeface="Courier New" panose="02070309020205020404" pitchFamily="49" charset="0"/>
              </a:rPr>
              <a:t>": "x86_64",</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ansible_bios_date</a:t>
            </a:r>
            <a:r>
              <a:rPr lang="en-US" sz="1333" dirty="0">
                <a:solidFill>
                  <a:schemeClr val="bg1"/>
                </a:solidFill>
                <a:latin typeface="Courier New" panose="02070309020205020404" pitchFamily="49" charset="0"/>
                <a:cs typeface="Courier New" panose="02070309020205020404" pitchFamily="49" charset="0"/>
              </a:rPr>
              <a:t>": "10/22/2013",</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ansible_bios_version</a:t>
            </a:r>
            <a:r>
              <a:rPr lang="en-US" sz="1333" dirty="0">
                <a:solidFill>
                  <a:schemeClr val="bg1"/>
                </a:solidFill>
                <a:latin typeface="Courier New" panose="02070309020205020404" pitchFamily="49" charset="0"/>
                <a:cs typeface="Courier New" panose="02070309020205020404" pitchFamily="49" charset="0"/>
              </a:rPr>
              <a:t>": "6.00",</a:t>
            </a:r>
          </a:p>
          <a:p>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ansible_cmdline</a:t>
            </a:r>
            <a:r>
              <a:rPr lang="en-US" sz="1333" dirty="0">
                <a:solidFill>
                  <a:schemeClr val="bg1"/>
                </a:solidFill>
                <a:latin typeface="Courier New" panose="02070309020205020404" pitchFamily="49" charset="0"/>
                <a:cs typeface="Courier New" panose="02070309020205020404" pitchFamily="49" charset="0"/>
              </a:rPr>
              <a:t>": {</a:t>
            </a:r>
          </a:p>
          <a:p>
            <a:r>
              <a:rPr lang="en-US" sz="1333" dirty="0">
                <a:solidFill>
                  <a:schemeClr val="bg1"/>
                </a:solidFill>
                <a:latin typeface="Courier New" panose="02070309020205020404" pitchFamily="49" charset="0"/>
                <a:cs typeface="Courier New" panose="02070309020205020404" pitchFamily="49" charset="0"/>
              </a:rPr>
              <a:t>            "KEYBOARDTYPE": "pc",</a:t>
            </a:r>
          </a:p>
          <a:p>
            <a:r>
              <a:rPr lang="en-US" sz="1333" dirty="0">
                <a:solidFill>
                  <a:schemeClr val="bg1"/>
                </a:solidFill>
                <a:latin typeface="Courier New" panose="02070309020205020404" pitchFamily="49" charset="0"/>
                <a:cs typeface="Courier New" panose="02070309020205020404" pitchFamily="49" charset="0"/>
              </a:rPr>
              <a:t>            "KEYTABLE": "us",</a:t>
            </a:r>
          </a:p>
          <a:p>
            <a:r>
              <a:rPr lang="en-US" sz="1333" dirty="0">
                <a:solidFill>
                  <a:schemeClr val="bg1"/>
                </a:solidFill>
                <a:latin typeface="Courier New" panose="02070309020205020404" pitchFamily="49" charset="0"/>
                <a:cs typeface="Courier New" panose="02070309020205020404" pitchFamily="49" charset="0"/>
              </a:rPr>
              <a:t>            "LANG": "en_US.UTF-8",</a:t>
            </a:r>
          </a:p>
        </p:txBody>
      </p:sp>
    </p:spTree>
    <p:extLst>
      <p:ext uri="{BB962C8B-B14F-4D97-AF65-F5344CB8AC3E}">
        <p14:creationId xmlns:p14="http://schemas.microsoft.com/office/powerpoint/2010/main" val="185589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033" y="80343"/>
            <a:ext cx="10515600" cy="516423"/>
          </a:xfrm>
        </p:spPr>
        <p:txBody>
          <a:bodyPr>
            <a:normAutofit/>
          </a:bodyPr>
          <a:lstStyle/>
          <a:p>
            <a:r>
              <a:rPr lang="en-US" sz="2800" dirty="0"/>
              <a:t>Playbook example</a:t>
            </a:r>
          </a:p>
        </p:txBody>
      </p:sp>
      <p:sp>
        <p:nvSpPr>
          <p:cNvPr id="4" name="Rectangle 3">
            <a:extLst>
              <a:ext uri="{FF2B5EF4-FFF2-40B4-BE49-F238E27FC236}">
                <a16:creationId xmlns:a16="http://schemas.microsoft.com/office/drawing/2014/main" id="{CF048585-1117-ED42-A9C5-3123A0729C2E}"/>
              </a:ext>
            </a:extLst>
          </p:cNvPr>
          <p:cNvSpPr/>
          <p:nvPr/>
        </p:nvSpPr>
        <p:spPr>
          <a:xfrm>
            <a:off x="2040611" y="1748030"/>
            <a:ext cx="6096000" cy="3539430"/>
          </a:xfrm>
          <a:prstGeom prst="rect">
            <a:avLst/>
          </a:prstGeom>
          <a:solidFill>
            <a:schemeClr val="accent4"/>
          </a:solidFill>
        </p:spPr>
        <p:txBody>
          <a:bodyPr>
            <a:spAutoFit/>
          </a:bodyPr>
          <a:lstStyle/>
          <a:p>
            <a:r>
              <a:rPr lang="en-US" sz="1400" dirty="0">
                <a:latin typeface="Courier New" panose="02070309020205020404" pitchFamily="49" charset="0"/>
                <a:cs typeface="Courier New" panose="02070309020205020404" pitchFamily="49" charset="0"/>
              </a:rPr>
              <a:t>--- # file: </a:t>
            </a:r>
            <a:r>
              <a:rPr lang="en-US" sz="1400" dirty="0" err="1">
                <a:latin typeface="Courier New" panose="02070309020205020404" pitchFamily="49" charset="0"/>
                <a:cs typeface="Courier New" panose="02070309020205020404" pitchFamily="49" charset="0"/>
              </a:rPr>
              <a:t>webservers.yml</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hosts: webservers</a:t>
            </a:r>
          </a:p>
          <a:p>
            <a:r>
              <a:rPr lang="en-US" sz="1400" dirty="0">
                <a:latin typeface="Courier New" panose="02070309020205020404" pitchFamily="49" charset="0"/>
                <a:cs typeface="Courier New" panose="02070309020205020404" pitchFamily="49" charset="0"/>
              </a:rPr>
              <a:t>  handlers: </a:t>
            </a:r>
          </a:p>
          <a:p>
            <a:r>
              <a:rPr lang="en-US" sz="1400" dirty="0">
                <a:latin typeface="Courier New" panose="02070309020205020404" pitchFamily="49" charset="0"/>
                <a:cs typeface="Courier New" panose="02070309020205020404" pitchFamily="49" charset="0"/>
              </a:rPr>
              <a:t>    - name: reload apache2</a:t>
            </a:r>
          </a:p>
          <a:p>
            <a:r>
              <a:rPr lang="en-US" sz="1400" dirty="0">
                <a:latin typeface="Courier New" panose="02070309020205020404" pitchFamily="49" charset="0"/>
                <a:cs typeface="Courier New" panose="02070309020205020404" pitchFamily="49" charset="0"/>
              </a:rPr>
              <a:t>      service: name=apache2 state=reloaded</a:t>
            </a:r>
          </a:p>
          <a:p>
            <a:r>
              <a:rPr lang="en-US" sz="1400" dirty="0">
                <a:latin typeface="Courier New" panose="02070309020205020404" pitchFamily="49" charset="0"/>
                <a:cs typeface="Courier New" panose="02070309020205020404" pitchFamily="49" charset="0"/>
              </a:rPr>
              <a:t>  tasks:</a:t>
            </a:r>
          </a:p>
          <a:p>
            <a:r>
              <a:rPr lang="en-US" sz="1400" dirty="0">
                <a:latin typeface="Courier New" panose="02070309020205020404" pitchFamily="49" charset="0"/>
                <a:cs typeface="Courier New" panose="02070309020205020404" pitchFamily="49" charset="0"/>
              </a:rPr>
              <a:t>    - name: Install Apache HTTP server</a:t>
            </a:r>
          </a:p>
          <a:p>
            <a:r>
              <a:rPr lang="en-US" sz="1400" dirty="0">
                <a:latin typeface="Courier New" panose="02070309020205020404" pitchFamily="49" charset="0"/>
                <a:cs typeface="Courier New" panose="02070309020205020404" pitchFamily="49" charset="0"/>
              </a:rPr>
              <a:t>      apt: name=apache2 </a:t>
            </a:r>
            <a:r>
              <a:rPr lang="en-US" sz="1400" dirty="0" err="1">
                <a:latin typeface="Courier New" panose="02070309020205020404" pitchFamily="49" charset="0"/>
                <a:cs typeface="Courier New" panose="02070309020205020404" pitchFamily="49" charset="0"/>
              </a:rPr>
              <a:t>update_cache</a:t>
            </a:r>
            <a:r>
              <a:rPr lang="en-US" sz="1400" dirty="0">
                <a:latin typeface="Courier New" panose="02070309020205020404" pitchFamily="49" charset="0"/>
                <a:cs typeface="Courier New" panose="02070309020205020404" pitchFamily="49" charset="0"/>
              </a:rPr>
              <a:t>=yes</a:t>
            </a:r>
          </a:p>
          <a:p>
            <a:r>
              <a:rPr lang="en-US" sz="1400" dirty="0">
                <a:latin typeface="Courier New" panose="02070309020205020404" pitchFamily="49" charset="0"/>
                <a:cs typeface="Courier New" panose="02070309020205020404" pitchFamily="49" charset="0"/>
              </a:rPr>
              <a:t>    - name: Install Apache Modules</a:t>
            </a:r>
          </a:p>
          <a:p>
            <a:r>
              <a:rPr lang="en-US" sz="1400" dirty="0">
                <a:latin typeface="Courier New" panose="02070309020205020404" pitchFamily="49" charset="0"/>
                <a:cs typeface="Courier New" panose="02070309020205020404" pitchFamily="49" charset="0"/>
              </a:rPr>
              <a:t>      apache2_module: name={{ item }} state=present</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with_items</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 proxy</a:t>
            </a:r>
          </a:p>
          <a:p>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proxy_httpd</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notify: reload apache2</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remote_user</a:t>
            </a:r>
            <a:r>
              <a:rPr lang="en-US" sz="1400" dirty="0">
                <a:latin typeface="Courier New" panose="02070309020205020404" pitchFamily="49" charset="0"/>
                <a:cs typeface="Courier New" panose="02070309020205020404" pitchFamily="49" charset="0"/>
              </a:rPr>
              <a:t>: deploy</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sudo</a:t>
            </a:r>
            <a:r>
              <a:rPr lang="en-US" sz="1400" dirty="0">
                <a:latin typeface="Courier New" panose="02070309020205020404" pitchFamily="49" charset="0"/>
                <a:cs typeface="Courier New" panose="02070309020205020404" pitchFamily="49" charset="0"/>
              </a:rPr>
              <a:t>: yes</a:t>
            </a:r>
          </a:p>
        </p:txBody>
      </p:sp>
    </p:spTree>
    <p:extLst>
      <p:ext uri="{BB962C8B-B14F-4D97-AF65-F5344CB8AC3E}">
        <p14:creationId xmlns:p14="http://schemas.microsoft.com/office/powerpoint/2010/main" val="1986319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030" y="97228"/>
            <a:ext cx="10515600" cy="499538"/>
          </a:xfrm>
        </p:spPr>
        <p:txBody>
          <a:bodyPr>
            <a:normAutofit/>
          </a:bodyPr>
          <a:lstStyle/>
          <a:p>
            <a:r>
              <a:rPr lang="en-US" sz="2800" dirty="0"/>
              <a:t>Playbook: Privilege Escalation</a:t>
            </a:r>
          </a:p>
        </p:txBody>
      </p:sp>
      <p:sp>
        <p:nvSpPr>
          <p:cNvPr id="3" name="Content Placeholder 2"/>
          <p:cNvSpPr>
            <a:spLocks noGrp="1"/>
          </p:cNvSpPr>
          <p:nvPr>
            <p:ph idx="1"/>
          </p:nvPr>
        </p:nvSpPr>
        <p:spPr>
          <a:xfrm>
            <a:off x="187271" y="910607"/>
            <a:ext cx="11701745" cy="5036787"/>
          </a:xfrm>
        </p:spPr>
        <p:txBody>
          <a:bodyPr>
            <a:noAutofit/>
          </a:bodyPr>
          <a:lstStyle/>
          <a:p>
            <a:r>
              <a:rPr lang="en-US" sz="2400" dirty="0"/>
              <a:t>Ansible allows you to ‘become’ another user</a:t>
            </a:r>
          </a:p>
          <a:p>
            <a:pPr lvl="1"/>
            <a:r>
              <a:rPr lang="en-US" dirty="0"/>
              <a:t>Uses tools like: </a:t>
            </a:r>
            <a:r>
              <a:rPr lang="en-US" dirty="0" err="1">
                <a:latin typeface="Courier New" panose="02070309020205020404" pitchFamily="49" charset="0"/>
                <a:cs typeface="Courier New" panose="02070309020205020404" pitchFamily="49" charset="0"/>
              </a:rPr>
              <a:t>sudo</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su</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pfexec</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doas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pbrun</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dzdo</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ksu</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runas</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machinectl</a:t>
            </a:r>
            <a:r>
              <a:rPr lang="en-US" dirty="0"/>
              <a:t> and others</a:t>
            </a:r>
          </a:p>
          <a:p>
            <a:r>
              <a:rPr lang="en-US" sz="2400" dirty="0"/>
              <a:t>Directives</a:t>
            </a:r>
          </a:p>
          <a:p>
            <a:pPr lvl="1"/>
            <a:r>
              <a:rPr lang="en-US" b="1" dirty="0"/>
              <a:t>become</a:t>
            </a:r>
          </a:p>
          <a:p>
            <a:pPr marL="457189" lvl="1" indent="0">
              <a:buNone/>
            </a:pPr>
            <a:r>
              <a:rPr lang="en-US" dirty="0"/>
              <a:t>    set to yes to activate privilege escalation.</a:t>
            </a:r>
          </a:p>
          <a:p>
            <a:pPr lvl="1"/>
            <a:r>
              <a:rPr lang="en-US" b="1" dirty="0" err="1"/>
              <a:t>become_user</a:t>
            </a:r>
            <a:endParaRPr lang="en-US" b="1" dirty="0"/>
          </a:p>
          <a:p>
            <a:pPr marL="457189" lvl="1" indent="0">
              <a:buNone/>
            </a:pPr>
            <a:r>
              <a:rPr lang="en-US" dirty="0"/>
              <a:t>    set to user with desired privileges — the user you become, NOT the user you login as. </a:t>
            </a:r>
            <a:br>
              <a:rPr lang="en-US" dirty="0"/>
            </a:br>
            <a:r>
              <a:rPr lang="en-US" dirty="0"/>
              <a:t>     Does NOT imply become: yes, to allow it to be set at host level.</a:t>
            </a:r>
          </a:p>
          <a:p>
            <a:pPr lvl="1"/>
            <a:r>
              <a:rPr lang="en-US" b="1" dirty="0" err="1"/>
              <a:t>become_method</a:t>
            </a:r>
            <a:endParaRPr lang="en-US" b="1" dirty="0"/>
          </a:p>
          <a:p>
            <a:pPr marL="457189" lvl="1" indent="0">
              <a:buNone/>
            </a:pPr>
            <a:r>
              <a:rPr lang="en-US" dirty="0"/>
              <a:t>    (at play or task level) overrides the default method set in </a:t>
            </a:r>
            <a:r>
              <a:rPr lang="en-US" dirty="0" err="1"/>
              <a:t>ansible.cfg</a:t>
            </a:r>
            <a:r>
              <a:rPr lang="en-US" dirty="0"/>
              <a:t>, set to</a:t>
            </a:r>
            <a:br>
              <a:rPr lang="en-US" dirty="0"/>
            </a:br>
            <a:r>
              <a:rPr lang="en-US" dirty="0"/>
              <a:t>       </a:t>
            </a:r>
            <a:r>
              <a:rPr lang="en-US" sz="2000" dirty="0" err="1">
                <a:latin typeface="Courier New" panose="02070309020205020404" pitchFamily="49" charset="0"/>
                <a:cs typeface="Courier New" panose="02070309020205020404" pitchFamily="49" charset="0"/>
              </a:rPr>
              <a:t>sudo</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su</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pbrun</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pfexec</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doas</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dzdo</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ksu</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runas</a:t>
            </a:r>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machinectl</a:t>
            </a:r>
            <a:endParaRPr lang="en-US" sz="2000" dirty="0">
              <a:latin typeface="Courier New" panose="02070309020205020404" pitchFamily="49" charset="0"/>
              <a:cs typeface="Courier New" panose="02070309020205020404" pitchFamily="49" charset="0"/>
            </a:endParaRPr>
          </a:p>
          <a:p>
            <a:pPr lvl="1"/>
            <a:r>
              <a:rPr lang="en-US" b="1" dirty="0" err="1"/>
              <a:t>become_flags</a:t>
            </a:r>
            <a:endParaRPr lang="en-US" b="1" dirty="0"/>
          </a:p>
          <a:p>
            <a:pPr marL="457189" lvl="1" indent="0">
              <a:buNone/>
            </a:pPr>
            <a:r>
              <a:rPr lang="en-US" dirty="0"/>
              <a:t>    (at play or task level) permit the use of specific flags for the tasks or role. </a:t>
            </a:r>
            <a:br>
              <a:rPr lang="en-US" dirty="0"/>
            </a:br>
            <a:r>
              <a:rPr lang="en-US" dirty="0"/>
              <a:t>    Example: change the user to nobody when the shell is set to no login.</a:t>
            </a:r>
          </a:p>
        </p:txBody>
      </p:sp>
      <p:sp>
        <p:nvSpPr>
          <p:cNvPr id="9" name="Rectangle 4"/>
          <p:cNvSpPr>
            <a:spLocks noChangeArrowheads="1"/>
          </p:cNvSpPr>
          <p:nvPr/>
        </p:nvSpPr>
        <p:spPr bwMode="auto">
          <a:xfrm>
            <a:off x="6867415" y="2013228"/>
            <a:ext cx="3950927" cy="1415772"/>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hangingPunct="0"/>
            <a:r>
              <a:rPr lang="en-US" altLang="en-US" sz="1400" dirty="0">
                <a:latin typeface="Courier New" panose="02070309020205020404" pitchFamily="49" charset="0"/>
                <a:cs typeface="Courier New" panose="02070309020205020404" pitchFamily="49" charset="0"/>
              </a:rPr>
              <a:t>- name: Run a command as nobody</a:t>
            </a:r>
          </a:p>
          <a:p>
            <a:pPr defTabSz="1219170" eaLnBrk="0" hangingPunct="0"/>
            <a:r>
              <a:rPr lang="en-US" altLang="en-US" sz="1400" dirty="0">
                <a:latin typeface="Courier New" panose="02070309020205020404" pitchFamily="49" charset="0"/>
                <a:cs typeface="Courier New" panose="02070309020205020404" pitchFamily="49" charset="0"/>
              </a:rPr>
              <a:t>  command: </a:t>
            </a:r>
            <a:r>
              <a:rPr lang="en-US" altLang="en-US" sz="1400" dirty="0" err="1">
                <a:latin typeface="Courier New" panose="02070309020205020404" pitchFamily="49" charset="0"/>
                <a:cs typeface="Courier New" panose="02070309020205020404" pitchFamily="49" charset="0"/>
              </a:rPr>
              <a:t>somecommand</a:t>
            </a:r>
            <a:endParaRPr lang="en-US" altLang="en-US" sz="1400" dirty="0">
              <a:latin typeface="Courier New" panose="02070309020205020404" pitchFamily="49" charset="0"/>
              <a:cs typeface="Courier New" panose="02070309020205020404" pitchFamily="49" charset="0"/>
            </a:endParaRPr>
          </a:p>
          <a:p>
            <a:pPr defTabSz="1219170" eaLnBrk="0" hangingPunct="0"/>
            <a:r>
              <a:rPr lang="en-US" altLang="en-US" sz="1400" dirty="0">
                <a:latin typeface="Courier New" panose="02070309020205020404" pitchFamily="49" charset="0"/>
                <a:cs typeface="Courier New" panose="02070309020205020404" pitchFamily="49" charset="0"/>
              </a:rPr>
              <a:t>  become: yes</a:t>
            </a:r>
          </a:p>
          <a:p>
            <a:pPr defTabSz="1219170" eaLnBrk="0" hangingPunct="0"/>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become_method</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su</a:t>
            </a:r>
            <a:endParaRPr lang="en-US" altLang="en-US" sz="1400" dirty="0">
              <a:latin typeface="Courier New" panose="02070309020205020404" pitchFamily="49" charset="0"/>
              <a:cs typeface="Courier New" panose="02070309020205020404" pitchFamily="49" charset="0"/>
            </a:endParaRPr>
          </a:p>
          <a:p>
            <a:pPr defTabSz="1219170" eaLnBrk="0" hangingPunct="0"/>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become_user</a:t>
            </a:r>
            <a:r>
              <a:rPr lang="en-US" altLang="en-US" sz="1400" dirty="0">
                <a:latin typeface="Courier New" panose="02070309020205020404" pitchFamily="49" charset="0"/>
                <a:cs typeface="Courier New" panose="02070309020205020404" pitchFamily="49" charset="0"/>
              </a:rPr>
              <a:t>: nobody</a:t>
            </a:r>
          </a:p>
          <a:p>
            <a:pPr defTabSz="1219170" eaLnBrk="0" hangingPunct="0"/>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become_flags</a:t>
            </a:r>
            <a:r>
              <a:rPr lang="en-US" altLang="en-US" sz="1400" dirty="0">
                <a:latin typeface="Courier New" panose="02070309020205020404" pitchFamily="49" charset="0"/>
                <a:cs typeface="Courier New" panose="02070309020205020404" pitchFamily="49" charset="0"/>
              </a:rPr>
              <a:t>: '-s /bin/</a:t>
            </a:r>
            <a:r>
              <a:rPr lang="en-US" altLang="en-US" sz="1400" dirty="0" err="1">
                <a:latin typeface="Courier New" panose="02070309020205020404" pitchFamily="49" charset="0"/>
                <a:cs typeface="Courier New" panose="02070309020205020404" pitchFamily="49" charset="0"/>
              </a:rPr>
              <a:t>sh</a:t>
            </a:r>
            <a:r>
              <a:rPr lang="en-US" alt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174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03" y="49673"/>
            <a:ext cx="10515600" cy="504918"/>
          </a:xfrm>
        </p:spPr>
        <p:txBody>
          <a:bodyPr>
            <a:normAutofit/>
          </a:bodyPr>
          <a:lstStyle/>
          <a:p>
            <a:r>
              <a:rPr lang="en-US" sz="2800" dirty="0"/>
              <a:t>Playbook: Tasks and Handlers</a:t>
            </a:r>
          </a:p>
        </p:txBody>
      </p:sp>
      <p:sp>
        <p:nvSpPr>
          <p:cNvPr id="3" name="Content Placeholder 2"/>
          <p:cNvSpPr>
            <a:spLocks noGrp="1"/>
          </p:cNvSpPr>
          <p:nvPr>
            <p:ph idx="1"/>
          </p:nvPr>
        </p:nvSpPr>
        <p:spPr>
          <a:xfrm>
            <a:off x="261647" y="2108658"/>
            <a:ext cx="11388971" cy="4335083"/>
          </a:xfrm>
        </p:spPr>
        <p:txBody>
          <a:bodyPr>
            <a:noAutofit/>
          </a:bodyPr>
          <a:lstStyle/>
          <a:p>
            <a:pPr>
              <a:lnSpc>
                <a:spcPct val="100000"/>
              </a:lnSpc>
            </a:pPr>
            <a:r>
              <a:rPr lang="en-US" sz="2000" dirty="0"/>
              <a:t>Ansible modules should be idempotent and should relay when they have made a change on the remote system</a:t>
            </a:r>
          </a:p>
          <a:p>
            <a:pPr>
              <a:lnSpc>
                <a:spcPct val="100000"/>
              </a:lnSpc>
            </a:pPr>
            <a:r>
              <a:rPr lang="en-US" sz="2000" dirty="0"/>
              <a:t>Ansible Playbooks recognize this and have a basic event system that can be used to respond to change</a:t>
            </a:r>
          </a:p>
          <a:p>
            <a:pPr>
              <a:lnSpc>
                <a:spcPct val="100000"/>
              </a:lnSpc>
            </a:pPr>
            <a:r>
              <a:rPr lang="en-US" sz="2000" dirty="0"/>
              <a:t>Actions called </a:t>
            </a:r>
            <a:r>
              <a:rPr lang="en-US" sz="2000" b="1" i="1" dirty="0"/>
              <a:t>notify</a:t>
            </a:r>
            <a:r>
              <a:rPr lang="en-US" sz="2000" dirty="0"/>
              <a:t> are triggered at the end of each block of tasks in a play, and will </a:t>
            </a:r>
            <a:r>
              <a:rPr lang="en-US" sz="2000" b="1" i="1" dirty="0"/>
              <a:t>only be triggered once</a:t>
            </a:r>
            <a:r>
              <a:rPr lang="en-US" sz="2000" dirty="0"/>
              <a:t> even if notified by multiple different tasks – e.g. multiple resources may indicate that apache needs to be restarted because they have changed a </a:t>
            </a:r>
            <a:r>
              <a:rPr lang="en-US" sz="2000" dirty="0" err="1"/>
              <a:t>config</a:t>
            </a:r>
            <a:r>
              <a:rPr lang="en-US" sz="2000" dirty="0"/>
              <a:t> file, but apache will only be bounced once to avoid unnecessary restarts.</a:t>
            </a:r>
          </a:p>
          <a:p>
            <a:pPr>
              <a:lnSpc>
                <a:spcPct val="100000"/>
              </a:lnSpc>
            </a:pPr>
            <a:r>
              <a:rPr lang="en-US" sz="2000" dirty="0"/>
              <a:t>The things listed in the notify section of a task are called handlers.</a:t>
            </a:r>
          </a:p>
          <a:p>
            <a:pPr>
              <a:lnSpc>
                <a:spcPct val="100000"/>
              </a:lnSpc>
            </a:pPr>
            <a:r>
              <a:rPr lang="en-US" sz="2000" dirty="0"/>
              <a:t>Handlers are lists of tasks, not really any different from regular tasks, that are referenced by a globally unique name, and are notified by </a:t>
            </a:r>
            <a:r>
              <a:rPr lang="en-US" sz="2000" dirty="0" err="1"/>
              <a:t>notifiers</a:t>
            </a:r>
            <a:r>
              <a:rPr lang="en-US" sz="2000" dirty="0"/>
              <a:t>. If nothing notifies a handler, it will not run. Regardless of how many tasks notify a handler, it will run only once, after all of the tasks complete in a particular play.</a:t>
            </a:r>
          </a:p>
        </p:txBody>
      </p:sp>
      <p:sp>
        <p:nvSpPr>
          <p:cNvPr id="4" name="Rectangle 3"/>
          <p:cNvSpPr/>
          <p:nvPr/>
        </p:nvSpPr>
        <p:spPr>
          <a:xfrm>
            <a:off x="3840466" y="554591"/>
            <a:ext cx="3908121" cy="1528175"/>
          </a:xfrm>
          <a:prstGeom prst="rect">
            <a:avLst/>
          </a:prstGeom>
          <a:solidFill>
            <a:schemeClr val="accent4"/>
          </a:solidFill>
        </p:spPr>
        <p:txBody>
          <a:bodyPr wrap="square">
            <a:spAutoFit/>
          </a:bodyPr>
          <a:lstStyle/>
          <a:p>
            <a:r>
              <a:rPr lang="en-US" sz="1333" dirty="0">
                <a:latin typeface="Courier New" panose="02070309020205020404" pitchFamily="49" charset="0"/>
                <a:cs typeface="Courier New" panose="02070309020205020404" pitchFamily="49" charset="0"/>
              </a:rPr>
              <a:t>- name: template configuration file</a:t>
            </a:r>
          </a:p>
          <a:p>
            <a:r>
              <a:rPr lang="en-US" sz="1333" dirty="0">
                <a:latin typeface="Courier New" panose="02070309020205020404" pitchFamily="49" charset="0"/>
                <a:cs typeface="Courier New" panose="02070309020205020404" pitchFamily="49" charset="0"/>
              </a:rPr>
              <a:t>  template:</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src</a:t>
            </a:r>
            <a:r>
              <a:rPr lang="en-US" sz="1333" dirty="0">
                <a:latin typeface="Courier New" panose="02070309020205020404" pitchFamily="49" charset="0"/>
                <a:cs typeface="Courier New" panose="02070309020205020404" pitchFamily="49" charset="0"/>
              </a:rPr>
              <a:t>: template.j2</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dest</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etc</a:t>
            </a:r>
            <a:r>
              <a:rPr lang="en-US" sz="1333" dirty="0">
                <a:latin typeface="Courier New" panose="02070309020205020404" pitchFamily="49" charset="0"/>
                <a:cs typeface="Courier New" panose="02070309020205020404" pitchFamily="49" charset="0"/>
              </a:rPr>
              <a:t>/</a:t>
            </a:r>
            <a:r>
              <a:rPr lang="en-US" sz="1333" dirty="0" err="1">
                <a:latin typeface="Courier New" panose="02070309020205020404" pitchFamily="49" charset="0"/>
                <a:cs typeface="Courier New" panose="02070309020205020404" pitchFamily="49" charset="0"/>
              </a:rPr>
              <a:t>foo.conf</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notify:</a:t>
            </a:r>
          </a:p>
          <a:p>
            <a:r>
              <a:rPr lang="en-US" sz="1333" dirty="0">
                <a:latin typeface="Courier New" panose="02070309020205020404" pitchFamily="49" charset="0"/>
                <a:cs typeface="Courier New" panose="02070309020205020404" pitchFamily="49" charset="0"/>
              </a:rPr>
              <a:t>     - restart </a:t>
            </a:r>
            <a:r>
              <a:rPr lang="en-US" sz="1333" dirty="0" err="1">
                <a:latin typeface="Courier New" panose="02070309020205020404" pitchFamily="49" charset="0"/>
                <a:cs typeface="Courier New" panose="02070309020205020404" pitchFamily="49" charset="0"/>
              </a:rPr>
              <a:t>memcached</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 restart apache</a:t>
            </a:r>
          </a:p>
        </p:txBody>
      </p:sp>
    </p:spTree>
    <p:extLst>
      <p:ext uri="{BB962C8B-B14F-4D97-AF65-F5344CB8AC3E}">
        <p14:creationId xmlns:p14="http://schemas.microsoft.com/office/powerpoint/2010/main" val="40481272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018" y="89186"/>
            <a:ext cx="10515600" cy="497956"/>
          </a:xfrm>
        </p:spPr>
        <p:txBody>
          <a:bodyPr>
            <a:normAutofit/>
          </a:bodyPr>
          <a:lstStyle/>
          <a:p>
            <a:r>
              <a:rPr lang="en-US" sz="2800" dirty="0"/>
              <a:t>Playbook: Asynchronous Tasks</a:t>
            </a:r>
          </a:p>
        </p:txBody>
      </p:sp>
      <p:sp>
        <p:nvSpPr>
          <p:cNvPr id="3" name="Content Placeholder 2"/>
          <p:cNvSpPr>
            <a:spLocks noGrp="1"/>
          </p:cNvSpPr>
          <p:nvPr>
            <p:ph idx="1"/>
          </p:nvPr>
        </p:nvSpPr>
        <p:spPr>
          <a:xfrm>
            <a:off x="388749" y="3344622"/>
            <a:ext cx="11103280" cy="3296402"/>
          </a:xfrm>
        </p:spPr>
        <p:txBody>
          <a:bodyPr>
            <a:normAutofit fontScale="92500" lnSpcReduction="10000"/>
          </a:bodyPr>
          <a:lstStyle/>
          <a:p>
            <a:pPr>
              <a:lnSpc>
                <a:spcPct val="110000"/>
              </a:lnSpc>
            </a:pPr>
            <a:r>
              <a:rPr lang="en-US" sz="2600" dirty="0"/>
              <a:t>By default tasks in playbooks block, meaning the connections stay open until the task is done on each node. This may not always be desirable, or you may be running operations that take longer than the SSH timeout</a:t>
            </a:r>
          </a:p>
          <a:p>
            <a:pPr>
              <a:lnSpc>
                <a:spcPct val="110000"/>
              </a:lnSpc>
            </a:pPr>
            <a:r>
              <a:rPr lang="en-US" sz="2600" dirty="0"/>
              <a:t>To avoid blocking or timeout issues, you can use asynchronous mode to run all of your tasks at once and then poll until they are done</a:t>
            </a:r>
          </a:p>
          <a:p>
            <a:pPr>
              <a:lnSpc>
                <a:spcPct val="110000"/>
              </a:lnSpc>
            </a:pPr>
            <a:r>
              <a:rPr lang="en-US" sz="2600" dirty="0"/>
              <a:t>To launch a task asynchronously, specify its maximum runtime and how frequently you would like to poll for status. The default poll value is 10 seconds if you do not specify a value for </a:t>
            </a:r>
            <a:r>
              <a:rPr lang="en-US" sz="2600" i="1" dirty="0"/>
              <a:t>poll</a:t>
            </a:r>
            <a:r>
              <a:rPr lang="en-US" sz="2600" dirty="0"/>
              <a:t>:</a:t>
            </a:r>
          </a:p>
          <a:p>
            <a:pPr>
              <a:lnSpc>
                <a:spcPct val="110000"/>
              </a:lnSpc>
            </a:pPr>
            <a:endParaRPr lang="en-US" dirty="0"/>
          </a:p>
        </p:txBody>
      </p:sp>
      <p:sp>
        <p:nvSpPr>
          <p:cNvPr id="4" name="Rectangle 3"/>
          <p:cNvSpPr/>
          <p:nvPr/>
        </p:nvSpPr>
        <p:spPr>
          <a:xfrm>
            <a:off x="1339161" y="962145"/>
            <a:ext cx="9202455" cy="1938416"/>
          </a:xfrm>
          <a:prstGeom prst="rect">
            <a:avLst/>
          </a:prstGeom>
          <a:solidFill>
            <a:schemeClr val="accent4"/>
          </a:solidFill>
        </p:spPr>
        <p:txBody>
          <a:bodyPr wrap="square">
            <a:spAutoFit/>
          </a:bodyPr>
          <a:lstStyle/>
          <a:p>
            <a:r>
              <a:rPr lang="en-US" sz="1333" dirty="0">
                <a:latin typeface="Courier New" panose="02070309020205020404" pitchFamily="49" charset="0"/>
                <a:cs typeface="Courier New" panose="02070309020205020404" pitchFamily="49" charset="0"/>
              </a:rPr>
              <a:t>---</a:t>
            </a:r>
          </a:p>
          <a:p>
            <a:r>
              <a:rPr lang="en-US" sz="1333" dirty="0">
                <a:latin typeface="Courier New" panose="02070309020205020404" pitchFamily="49" charset="0"/>
                <a:cs typeface="Courier New" panose="02070309020205020404" pitchFamily="49" charset="0"/>
              </a:rPr>
              <a:t>- hosts: all</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remote_user</a:t>
            </a:r>
            <a:r>
              <a:rPr lang="en-US" sz="1333" dirty="0">
                <a:latin typeface="Courier New" panose="02070309020205020404" pitchFamily="49" charset="0"/>
                <a:cs typeface="Courier New" panose="02070309020205020404" pitchFamily="49" charset="0"/>
              </a:rPr>
              <a:t>: root</a:t>
            </a:r>
          </a:p>
          <a:p>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tasks:</a:t>
            </a:r>
          </a:p>
          <a:p>
            <a:r>
              <a:rPr lang="en-US" sz="1333" dirty="0">
                <a:latin typeface="Courier New" panose="02070309020205020404" pitchFamily="49" charset="0"/>
                <a:cs typeface="Courier New" panose="02070309020205020404" pitchFamily="49" charset="0"/>
              </a:rPr>
              <a:t>  - name: simulate long running op (15 sec), wait for up to 45 sec, poll every 5 sec</a:t>
            </a:r>
          </a:p>
          <a:p>
            <a:r>
              <a:rPr lang="en-US" sz="1333" dirty="0">
                <a:latin typeface="Courier New" panose="02070309020205020404" pitchFamily="49" charset="0"/>
                <a:cs typeface="Courier New" panose="02070309020205020404" pitchFamily="49" charset="0"/>
              </a:rPr>
              <a:t>    command: /bin/sleep 15</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async</a:t>
            </a:r>
            <a:r>
              <a:rPr lang="en-US" sz="1333" dirty="0">
                <a:latin typeface="Courier New" panose="02070309020205020404" pitchFamily="49" charset="0"/>
                <a:cs typeface="Courier New" panose="02070309020205020404" pitchFamily="49" charset="0"/>
              </a:rPr>
              <a:t>: 45</a:t>
            </a:r>
          </a:p>
          <a:p>
            <a:r>
              <a:rPr lang="en-US" sz="1333" dirty="0">
                <a:latin typeface="Courier New" panose="02070309020205020404" pitchFamily="49" charset="0"/>
                <a:cs typeface="Courier New" panose="02070309020205020404" pitchFamily="49" charset="0"/>
              </a:rPr>
              <a:t>    poll: 5</a:t>
            </a:r>
          </a:p>
        </p:txBody>
      </p:sp>
    </p:spTree>
    <p:extLst>
      <p:ext uri="{BB962C8B-B14F-4D97-AF65-F5344CB8AC3E}">
        <p14:creationId xmlns:p14="http://schemas.microsoft.com/office/powerpoint/2010/main" val="30175426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659" y="99646"/>
            <a:ext cx="10515600" cy="449451"/>
          </a:xfrm>
        </p:spPr>
        <p:txBody>
          <a:bodyPr>
            <a:noAutofit/>
          </a:bodyPr>
          <a:lstStyle/>
          <a:p>
            <a:r>
              <a:rPr lang="en-US" sz="2800" dirty="0"/>
              <a:t>Playbook: Magic Variables</a:t>
            </a:r>
          </a:p>
        </p:txBody>
      </p:sp>
      <p:sp>
        <p:nvSpPr>
          <p:cNvPr id="3" name="Content Placeholder 2"/>
          <p:cNvSpPr>
            <a:spLocks noGrp="1"/>
          </p:cNvSpPr>
          <p:nvPr>
            <p:ph idx="1"/>
          </p:nvPr>
        </p:nvSpPr>
        <p:spPr>
          <a:xfrm>
            <a:off x="290187" y="1084989"/>
            <a:ext cx="5738654" cy="5005845"/>
          </a:xfrm>
        </p:spPr>
        <p:txBody>
          <a:bodyPr>
            <a:normAutofit fontScale="62500" lnSpcReduction="20000"/>
          </a:bodyPr>
          <a:lstStyle/>
          <a:p>
            <a:pPr>
              <a:lnSpc>
                <a:spcPct val="120000"/>
              </a:lnSpc>
            </a:pPr>
            <a:r>
              <a:rPr lang="en-US" dirty="0"/>
              <a:t>There are a few variables that define the meta information about the nodes, inventory, and plays, for example, which groups a node belongs to, what groups are part of the inventory, which nodes belong to which group, and so on. These variables, which are implicitly set, are called </a:t>
            </a:r>
            <a:r>
              <a:rPr lang="en-US" b="1" dirty="0"/>
              <a:t>magic</a:t>
            </a:r>
            <a:r>
              <a:rPr lang="en-US" dirty="0"/>
              <a:t> variables, and are very useful for discovering nodes and topology information</a:t>
            </a:r>
          </a:p>
          <a:p>
            <a:pPr>
              <a:lnSpc>
                <a:spcPct val="120000"/>
              </a:lnSpc>
            </a:pPr>
            <a:r>
              <a:rPr lang="en-US" dirty="0"/>
              <a:t>The most important of these are </a:t>
            </a:r>
            <a:r>
              <a:rPr lang="en-US" b="1" dirty="0" err="1">
                <a:cs typeface="Courier New" panose="02070309020205020404" pitchFamily="49" charset="0"/>
              </a:rPr>
              <a:t>hostvars</a:t>
            </a:r>
            <a:r>
              <a:rPr lang="en-US" dirty="0"/>
              <a:t>, </a:t>
            </a:r>
            <a:r>
              <a:rPr lang="en-US" b="1" dirty="0" err="1">
                <a:cs typeface="Courier New" panose="02070309020205020404" pitchFamily="49" charset="0"/>
              </a:rPr>
              <a:t>group_names</a:t>
            </a:r>
            <a:r>
              <a:rPr lang="en-US" dirty="0"/>
              <a:t>, and </a:t>
            </a:r>
            <a:r>
              <a:rPr lang="en-US" b="1" dirty="0">
                <a:cs typeface="Courier New" panose="02070309020205020404" pitchFamily="49" charset="0"/>
              </a:rPr>
              <a:t>groups</a:t>
            </a:r>
            <a:r>
              <a:rPr lang="en-US" dirty="0"/>
              <a:t>. Users should not use these names themselves as they are reserved. </a:t>
            </a:r>
            <a:r>
              <a:rPr lang="en-US" b="1" dirty="0">
                <a:cs typeface="Courier New" panose="02070309020205020404" pitchFamily="49" charset="0"/>
              </a:rPr>
              <a:t>environment</a:t>
            </a:r>
            <a:r>
              <a:rPr lang="en-US" dirty="0"/>
              <a:t> is also reserved</a:t>
            </a:r>
          </a:p>
          <a:p>
            <a:pPr>
              <a:lnSpc>
                <a:spcPct val="120000"/>
              </a:lnSpc>
            </a:pPr>
            <a:r>
              <a:rPr lang="en-US" b="1" dirty="0" err="1">
                <a:cs typeface="Courier New" panose="02070309020205020404" pitchFamily="49" charset="0"/>
              </a:rPr>
              <a:t>hostvars</a:t>
            </a:r>
            <a:r>
              <a:rPr lang="en-US" dirty="0"/>
              <a:t> lets you ask about the variables of another host, including facts that have been gathered about that host. If, at this point, you haven’t talked to that host yet in any play in the playbook or set of playbooks, you can still get the variables, but you will not be able to see the facts.</a:t>
            </a:r>
          </a:p>
        </p:txBody>
      </p:sp>
      <p:sp>
        <p:nvSpPr>
          <p:cNvPr id="6" name="Rectangle 5"/>
          <p:cNvSpPr/>
          <p:nvPr/>
        </p:nvSpPr>
        <p:spPr>
          <a:xfrm>
            <a:off x="6254664" y="840783"/>
            <a:ext cx="5227529" cy="1241622"/>
          </a:xfrm>
          <a:prstGeom prst="rect">
            <a:avLst/>
          </a:prstGeom>
        </p:spPr>
        <p:txBody>
          <a:bodyPr wrap="square">
            <a:spAutoFit/>
          </a:bodyPr>
          <a:lstStyle/>
          <a:p>
            <a:r>
              <a:rPr lang="en-US" sz="1867" dirty="0"/>
              <a:t>If your database server wants to use the value of a ‘fact’ from another node, or an inventory variable assigned to another node, it’s easy to do so within a template or even an action line:</a:t>
            </a:r>
          </a:p>
        </p:txBody>
      </p:sp>
      <p:sp>
        <p:nvSpPr>
          <p:cNvPr id="7" name="Rectangle 6"/>
          <p:cNvSpPr/>
          <p:nvPr/>
        </p:nvSpPr>
        <p:spPr>
          <a:xfrm>
            <a:off x="6254664" y="2598816"/>
            <a:ext cx="5937338" cy="297454"/>
          </a:xfrm>
          <a:prstGeom prst="rect">
            <a:avLst/>
          </a:prstGeom>
          <a:solidFill>
            <a:schemeClr val="accent4"/>
          </a:solidFill>
        </p:spPr>
        <p:txBody>
          <a:bodyPr wrap="square">
            <a:spAutoFit/>
          </a:bodyPr>
          <a:lstStyle/>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hostvars</a:t>
            </a:r>
            <a:r>
              <a:rPr lang="en-US" sz="1333" dirty="0">
                <a:latin typeface="Courier New" panose="02070309020205020404" pitchFamily="49" charset="0"/>
                <a:cs typeface="Courier New" panose="02070309020205020404" pitchFamily="49" charset="0"/>
              </a:rPr>
              <a:t>['test.cisco.com']['</a:t>
            </a:r>
            <a:r>
              <a:rPr lang="en-US" sz="1333" dirty="0" err="1">
                <a:latin typeface="Courier New" panose="02070309020205020404" pitchFamily="49" charset="0"/>
                <a:cs typeface="Courier New" panose="02070309020205020404" pitchFamily="49" charset="0"/>
              </a:rPr>
              <a:t>ansible_distribution</a:t>
            </a:r>
            <a:r>
              <a:rPr lang="en-US" sz="1333"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591958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260" y="112068"/>
            <a:ext cx="10515600" cy="453465"/>
          </a:xfrm>
        </p:spPr>
        <p:txBody>
          <a:bodyPr>
            <a:noAutofit/>
          </a:bodyPr>
          <a:lstStyle/>
          <a:p>
            <a:r>
              <a:rPr lang="en-US" sz="2800" dirty="0"/>
              <a:t>Playbook: Blocks</a:t>
            </a:r>
          </a:p>
        </p:txBody>
      </p:sp>
      <p:sp>
        <p:nvSpPr>
          <p:cNvPr id="3" name="Content Placeholder 2"/>
          <p:cNvSpPr>
            <a:spLocks noGrp="1"/>
          </p:cNvSpPr>
          <p:nvPr>
            <p:ph idx="1"/>
          </p:nvPr>
        </p:nvSpPr>
        <p:spPr>
          <a:xfrm>
            <a:off x="125260" y="1110641"/>
            <a:ext cx="7089199" cy="4135535"/>
          </a:xfrm>
        </p:spPr>
        <p:txBody>
          <a:bodyPr>
            <a:normAutofit/>
          </a:bodyPr>
          <a:lstStyle/>
          <a:p>
            <a:r>
              <a:rPr lang="en-US" sz="2400" dirty="0"/>
              <a:t>Blocks allow for logical grouping of tasks and in play error handling</a:t>
            </a:r>
          </a:p>
          <a:p>
            <a:r>
              <a:rPr lang="en-US" sz="2400" dirty="0"/>
              <a:t>Most of what you can apply to a single task can be applied at the block level</a:t>
            </a:r>
          </a:p>
          <a:p>
            <a:pPr>
              <a:lnSpc>
                <a:spcPct val="100000"/>
              </a:lnSpc>
            </a:pPr>
            <a:r>
              <a:rPr lang="en-US" sz="2400" dirty="0"/>
              <a:t>In the example to the right, each of the 3 tasks will be executed </a:t>
            </a:r>
            <a:r>
              <a:rPr lang="en-US" sz="2400" b="1" dirty="0"/>
              <a:t>after</a:t>
            </a:r>
            <a:r>
              <a:rPr lang="en-US" sz="2400" dirty="0"/>
              <a:t> appending the </a:t>
            </a:r>
            <a:r>
              <a:rPr lang="en-US" sz="2400" i="1" dirty="0"/>
              <a:t>when</a:t>
            </a:r>
            <a:r>
              <a:rPr lang="en-US" sz="2400" dirty="0"/>
              <a:t> condition from the block and evaluating it in the task’s context. Also they inherit the privilege escalation directives enabling “become to root” for all the enclosed tasks</a:t>
            </a:r>
          </a:p>
        </p:txBody>
      </p:sp>
      <p:sp>
        <p:nvSpPr>
          <p:cNvPr id="4" name="Rectangle 3"/>
          <p:cNvSpPr/>
          <p:nvPr/>
        </p:nvSpPr>
        <p:spPr>
          <a:xfrm>
            <a:off x="7133329" y="1110641"/>
            <a:ext cx="4667573" cy="3989618"/>
          </a:xfrm>
          <a:prstGeom prst="rect">
            <a:avLst/>
          </a:prstGeom>
          <a:solidFill>
            <a:schemeClr val="accent4"/>
          </a:solidFill>
        </p:spPr>
        <p:txBody>
          <a:bodyPr wrap="square">
            <a:spAutoFit/>
          </a:bodyPr>
          <a:lstStyle/>
          <a:p>
            <a:r>
              <a:rPr lang="en-US" sz="1333" dirty="0">
                <a:latin typeface="Courier New" panose="02070309020205020404" pitchFamily="49" charset="0"/>
                <a:cs typeface="Courier New" panose="02070309020205020404" pitchFamily="49" charset="0"/>
              </a:rPr>
              <a:t> tasks:</a:t>
            </a:r>
          </a:p>
          <a:p>
            <a:r>
              <a:rPr lang="en-US" sz="1333" dirty="0">
                <a:latin typeface="Courier New" panose="02070309020205020404" pitchFamily="49" charset="0"/>
                <a:cs typeface="Courier New" panose="02070309020205020404" pitchFamily="49" charset="0"/>
              </a:rPr>
              <a:t>   - name: Install Apache</a:t>
            </a:r>
          </a:p>
          <a:p>
            <a:r>
              <a:rPr lang="en-US" sz="1333" dirty="0">
                <a:latin typeface="Courier New" panose="02070309020205020404" pitchFamily="49" charset="0"/>
                <a:cs typeface="Courier New" panose="02070309020205020404" pitchFamily="49" charset="0"/>
              </a:rPr>
              <a:t>     block:</a:t>
            </a:r>
          </a:p>
          <a:p>
            <a:r>
              <a:rPr lang="en-US" sz="1333" dirty="0">
                <a:latin typeface="Courier New" panose="02070309020205020404" pitchFamily="49" charset="0"/>
                <a:cs typeface="Courier New" panose="02070309020205020404" pitchFamily="49" charset="0"/>
              </a:rPr>
              <a:t>       - yum:</a:t>
            </a:r>
          </a:p>
          <a:p>
            <a:r>
              <a:rPr lang="en-US" sz="1333" dirty="0">
                <a:latin typeface="Courier New" panose="02070309020205020404" pitchFamily="49" charset="0"/>
                <a:cs typeface="Courier New" panose="02070309020205020404" pitchFamily="49" charset="0"/>
              </a:rPr>
              <a:t>           name: "{{ item }}"</a:t>
            </a:r>
          </a:p>
          <a:p>
            <a:r>
              <a:rPr lang="en-US" sz="1333" dirty="0">
                <a:latin typeface="Courier New" panose="02070309020205020404" pitchFamily="49" charset="0"/>
                <a:cs typeface="Courier New" panose="02070309020205020404" pitchFamily="49" charset="0"/>
              </a:rPr>
              <a:t>           state: installed</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with_items</a:t>
            </a:r>
            <a:r>
              <a:rPr lang="en-US" sz="1333" dirty="0">
                <a:latin typeface="Courier New" panose="02070309020205020404" pitchFamily="49" charset="0"/>
                <a:cs typeface="Courier New" panose="02070309020205020404" pitchFamily="49" charset="0"/>
              </a:rPr>
              <a:t>:</a:t>
            </a:r>
          </a:p>
          <a:p>
            <a:r>
              <a:rPr lang="en-US" sz="1333" dirty="0">
                <a:latin typeface="Courier New" panose="02070309020205020404" pitchFamily="49" charset="0"/>
                <a:cs typeface="Courier New" panose="02070309020205020404" pitchFamily="49" charset="0"/>
              </a:rPr>
              <a:t>           - </a:t>
            </a:r>
            <a:r>
              <a:rPr lang="en-US" sz="1333" dirty="0" err="1">
                <a:latin typeface="Courier New" panose="02070309020205020404" pitchFamily="49" charset="0"/>
                <a:cs typeface="Courier New" panose="02070309020205020404" pitchFamily="49" charset="0"/>
              </a:rPr>
              <a:t>httpd</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 </a:t>
            </a:r>
            <a:r>
              <a:rPr lang="en-US" sz="1333" dirty="0" err="1">
                <a:latin typeface="Courier New" panose="02070309020205020404" pitchFamily="49" charset="0"/>
                <a:cs typeface="Courier New" panose="02070309020205020404" pitchFamily="49" charset="0"/>
              </a:rPr>
              <a:t>memcached</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 template:</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src</a:t>
            </a:r>
            <a:r>
              <a:rPr lang="en-US" sz="1333" dirty="0">
                <a:latin typeface="Courier New" panose="02070309020205020404" pitchFamily="49" charset="0"/>
                <a:cs typeface="Courier New" panose="02070309020205020404" pitchFamily="49" charset="0"/>
              </a:rPr>
              <a:t>: templates/src.j2</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dest</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etc</a:t>
            </a:r>
            <a:r>
              <a:rPr lang="en-US" sz="1333" dirty="0">
                <a:latin typeface="Courier New" panose="02070309020205020404" pitchFamily="49" charset="0"/>
                <a:cs typeface="Courier New" panose="02070309020205020404" pitchFamily="49" charset="0"/>
              </a:rPr>
              <a:t>/</a:t>
            </a:r>
            <a:r>
              <a:rPr lang="en-US" sz="1333" dirty="0" err="1">
                <a:latin typeface="Courier New" panose="02070309020205020404" pitchFamily="49" charset="0"/>
                <a:cs typeface="Courier New" panose="02070309020205020404" pitchFamily="49" charset="0"/>
              </a:rPr>
              <a:t>foo.conf</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 service:</a:t>
            </a:r>
          </a:p>
          <a:p>
            <a:r>
              <a:rPr lang="en-US" sz="1333" dirty="0">
                <a:latin typeface="Courier New" panose="02070309020205020404" pitchFamily="49" charset="0"/>
                <a:cs typeface="Courier New" panose="02070309020205020404" pitchFamily="49" charset="0"/>
              </a:rPr>
              <a:t>           name: bar</a:t>
            </a:r>
          </a:p>
          <a:p>
            <a:r>
              <a:rPr lang="en-US" sz="1333" dirty="0">
                <a:latin typeface="Courier New" panose="02070309020205020404" pitchFamily="49" charset="0"/>
                <a:cs typeface="Courier New" panose="02070309020205020404" pitchFamily="49" charset="0"/>
              </a:rPr>
              <a:t>           state: started</a:t>
            </a:r>
          </a:p>
          <a:p>
            <a:r>
              <a:rPr lang="en-US" sz="1333" dirty="0">
                <a:latin typeface="Courier New" panose="02070309020205020404" pitchFamily="49" charset="0"/>
                <a:cs typeface="Courier New" panose="02070309020205020404" pitchFamily="49" charset="0"/>
              </a:rPr>
              <a:t>           enabled: True</a:t>
            </a:r>
          </a:p>
          <a:p>
            <a:r>
              <a:rPr lang="en-US" sz="1333" dirty="0">
                <a:latin typeface="Courier New" panose="02070309020205020404" pitchFamily="49" charset="0"/>
                <a:cs typeface="Courier New" panose="02070309020205020404" pitchFamily="49" charset="0"/>
              </a:rPr>
              <a:t>     when: </a:t>
            </a:r>
            <a:r>
              <a:rPr lang="en-US" sz="1333" dirty="0" err="1">
                <a:latin typeface="Courier New" panose="02070309020205020404" pitchFamily="49" charset="0"/>
                <a:cs typeface="Courier New" panose="02070309020205020404" pitchFamily="49" charset="0"/>
              </a:rPr>
              <a:t>ansible_distribution</a:t>
            </a:r>
            <a:r>
              <a:rPr lang="en-US" sz="1333" dirty="0">
                <a:latin typeface="Courier New" panose="02070309020205020404" pitchFamily="49" charset="0"/>
                <a:cs typeface="Courier New" panose="02070309020205020404" pitchFamily="49" charset="0"/>
              </a:rPr>
              <a:t> == 'CentOS'</a:t>
            </a:r>
          </a:p>
          <a:p>
            <a:r>
              <a:rPr lang="en-US" sz="1333" dirty="0">
                <a:latin typeface="Courier New" panose="02070309020205020404" pitchFamily="49" charset="0"/>
                <a:cs typeface="Courier New" panose="02070309020205020404" pitchFamily="49" charset="0"/>
              </a:rPr>
              <a:t>     become: true</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become_user</a:t>
            </a:r>
            <a:r>
              <a:rPr lang="en-US" sz="1333" dirty="0">
                <a:latin typeface="Courier New" panose="02070309020205020404" pitchFamily="49" charset="0"/>
                <a:cs typeface="Courier New" panose="02070309020205020404" pitchFamily="49" charset="0"/>
              </a:rPr>
              <a:t>: root</a:t>
            </a:r>
          </a:p>
        </p:txBody>
      </p:sp>
    </p:spTree>
    <p:extLst>
      <p:ext uri="{BB962C8B-B14F-4D97-AF65-F5344CB8AC3E}">
        <p14:creationId xmlns:p14="http://schemas.microsoft.com/office/powerpoint/2010/main" val="30946533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734" y="61993"/>
            <a:ext cx="6690402" cy="542441"/>
          </a:xfrm>
        </p:spPr>
        <p:txBody>
          <a:bodyPr>
            <a:normAutofit/>
          </a:bodyPr>
          <a:lstStyle/>
          <a:p>
            <a:r>
              <a:rPr lang="en-US" sz="3200" dirty="0"/>
              <a:t>Playbook: Includes and Imports</a:t>
            </a:r>
          </a:p>
        </p:txBody>
      </p:sp>
      <p:sp>
        <p:nvSpPr>
          <p:cNvPr id="3" name="Content Placeholder 2"/>
          <p:cNvSpPr>
            <a:spLocks noGrp="1"/>
          </p:cNvSpPr>
          <p:nvPr>
            <p:ph idx="1"/>
          </p:nvPr>
        </p:nvSpPr>
        <p:spPr>
          <a:xfrm>
            <a:off x="125259" y="898699"/>
            <a:ext cx="7106433" cy="4843423"/>
          </a:xfrm>
        </p:spPr>
        <p:txBody>
          <a:bodyPr>
            <a:normAutofit/>
          </a:bodyPr>
          <a:lstStyle/>
          <a:p>
            <a:pPr marL="0" indent="0">
              <a:buNone/>
            </a:pPr>
            <a:r>
              <a:rPr lang="en-US" sz="2400" b="1" i="1" dirty="0"/>
              <a:t>import</a:t>
            </a:r>
            <a:r>
              <a:rPr lang="en-US" sz="2400" dirty="0"/>
              <a:t> statements are pre-processed at the time playbooks are parsed.</a:t>
            </a:r>
          </a:p>
          <a:p>
            <a:pPr marL="0" indent="0">
              <a:buNone/>
            </a:pPr>
            <a:r>
              <a:rPr lang="en-US" sz="2400" b="1" i="1" dirty="0"/>
              <a:t>include</a:t>
            </a:r>
            <a:r>
              <a:rPr lang="en-US" sz="2400" dirty="0"/>
              <a:t> statements are processed as they encountered during the execution of the playbook.</a:t>
            </a:r>
          </a:p>
          <a:p>
            <a:pPr marL="0" indent="0">
              <a:buNone/>
            </a:pPr>
            <a:endParaRPr lang="en-US" sz="2400" dirty="0"/>
          </a:p>
          <a:p>
            <a:r>
              <a:rPr lang="en-US" sz="2400" dirty="0"/>
              <a:t>Breaking tasks up into different files is an excellent way to organize complex sets of tasks or reuse them. A task file simply contains a flat list of tasks:</a:t>
            </a:r>
          </a:p>
          <a:p>
            <a:r>
              <a:rPr lang="en-US" sz="2400" dirty="0"/>
              <a:t>You can then use </a:t>
            </a:r>
            <a:r>
              <a:rPr lang="en-US" sz="2400" dirty="0" err="1"/>
              <a:t>import_tasks</a:t>
            </a:r>
            <a:r>
              <a:rPr lang="en-US" sz="2400" dirty="0"/>
              <a:t> or </a:t>
            </a:r>
            <a:r>
              <a:rPr lang="en-US" sz="2400" dirty="0" err="1"/>
              <a:t>include_tasks</a:t>
            </a:r>
            <a:r>
              <a:rPr lang="en-US" sz="2400" dirty="0"/>
              <a:t> to execute the tasks in a file in the main task list:</a:t>
            </a:r>
          </a:p>
          <a:p>
            <a:r>
              <a:rPr lang="en-US" sz="2400" dirty="0"/>
              <a:t>You can also pass variables into imports and includes:</a:t>
            </a:r>
          </a:p>
        </p:txBody>
      </p:sp>
      <p:sp>
        <p:nvSpPr>
          <p:cNvPr id="5" name="Rectangle 2"/>
          <p:cNvSpPr>
            <a:spLocks noChangeArrowheads="1"/>
          </p:cNvSpPr>
          <p:nvPr/>
        </p:nvSpPr>
        <p:spPr bwMode="auto">
          <a:xfrm>
            <a:off x="7375989" y="255990"/>
            <a:ext cx="3488321" cy="1148712"/>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333" dirty="0">
                <a:latin typeface="Courier New" panose="02070309020205020404" pitchFamily="49" charset="0"/>
                <a:cs typeface="Courier New" panose="02070309020205020404" pitchFamily="49" charset="0"/>
              </a:rPr>
              <a:t># </a:t>
            </a:r>
            <a:r>
              <a:rPr lang="en-US" altLang="en-US" sz="1333" dirty="0" err="1">
                <a:latin typeface="Courier New" panose="02070309020205020404" pitchFamily="49" charset="0"/>
                <a:cs typeface="Courier New" panose="02070309020205020404" pitchFamily="49" charset="0"/>
              </a:rPr>
              <a:t>common_tasks.yml</a:t>
            </a:r>
            <a:r>
              <a:rPr lang="en-US" altLang="en-US" sz="1333" dirty="0">
                <a:latin typeface="Courier New" panose="02070309020205020404" pitchFamily="49" charset="0"/>
                <a:cs typeface="Courier New" panose="02070309020205020404" pitchFamily="49" charset="0"/>
              </a:rPr>
              <a:t> </a:t>
            </a:r>
          </a:p>
          <a:p>
            <a:pPr marL="228594" indent="-228594" defTabSz="1219170" eaLnBrk="0" fontAlgn="base" hangingPunct="0">
              <a:spcBef>
                <a:spcPct val="0"/>
              </a:spcBef>
              <a:spcAft>
                <a:spcPct val="0"/>
              </a:spcAft>
              <a:buFontTx/>
              <a:buChar char="-"/>
            </a:pPr>
            <a:r>
              <a:rPr lang="en-US" altLang="en-US" sz="1333" dirty="0">
                <a:latin typeface="Courier New" panose="02070309020205020404" pitchFamily="49" charset="0"/>
                <a:cs typeface="Courier New" panose="02070309020205020404" pitchFamily="49" charset="0"/>
              </a:rPr>
              <a:t>name: placeholder foo</a:t>
            </a:r>
          </a:p>
          <a:p>
            <a:pPr defTabSz="1219170" eaLnBrk="0" fontAlgn="base" hangingPunct="0">
              <a:spcBef>
                <a:spcPct val="0"/>
              </a:spcBef>
              <a:spcAft>
                <a:spcPct val="0"/>
              </a:spcAft>
            </a:pPr>
            <a:r>
              <a:rPr lang="en-US" altLang="en-US" sz="1333" dirty="0">
                <a:latin typeface="Courier New" panose="02070309020205020404" pitchFamily="49" charset="0"/>
                <a:cs typeface="Courier New" panose="02070309020205020404" pitchFamily="49" charset="0"/>
              </a:rPr>
              <a:t>  command: /bin/foo </a:t>
            </a:r>
          </a:p>
          <a:p>
            <a:pPr defTabSz="1219170" eaLnBrk="0" fontAlgn="base" hangingPunct="0">
              <a:spcBef>
                <a:spcPct val="0"/>
              </a:spcBef>
              <a:spcAft>
                <a:spcPct val="0"/>
              </a:spcAft>
            </a:pPr>
            <a:r>
              <a:rPr lang="en-US" altLang="en-US" sz="1333" dirty="0">
                <a:latin typeface="Courier New" panose="02070309020205020404" pitchFamily="49" charset="0"/>
                <a:cs typeface="Courier New" panose="02070309020205020404" pitchFamily="49" charset="0"/>
              </a:rPr>
              <a:t>- name: placeholder bar    </a:t>
            </a:r>
            <a:br>
              <a:rPr lang="en-US" altLang="en-US" sz="1333" dirty="0">
                <a:latin typeface="Courier New" panose="02070309020205020404" pitchFamily="49" charset="0"/>
                <a:cs typeface="Courier New" panose="02070309020205020404" pitchFamily="49" charset="0"/>
              </a:rPr>
            </a:br>
            <a:r>
              <a:rPr lang="en-US" altLang="en-US" sz="1333" dirty="0">
                <a:latin typeface="Courier New" panose="02070309020205020404" pitchFamily="49" charset="0"/>
                <a:cs typeface="Courier New" panose="02070309020205020404" pitchFamily="49" charset="0"/>
              </a:rPr>
              <a:t>  command: /bin/bar</a:t>
            </a:r>
            <a:r>
              <a:rPr lang="en-US" altLang="en-US" sz="800" dirty="0">
                <a:latin typeface="Courier New" panose="02070309020205020404" pitchFamily="49" charset="0"/>
                <a:cs typeface="Courier New" panose="02070309020205020404" pitchFamily="49" charset="0"/>
              </a:rPr>
              <a:t> </a:t>
            </a:r>
            <a:endParaRPr lang="en-US" altLang="en-US" sz="2400" dirty="0">
              <a:latin typeface="Courier New" panose="02070309020205020404" pitchFamily="49" charset="0"/>
              <a:cs typeface="Courier New" panose="02070309020205020404" pitchFamily="49" charset="0"/>
            </a:endParaRPr>
          </a:p>
        </p:txBody>
      </p:sp>
      <p:sp>
        <p:nvSpPr>
          <p:cNvPr id="7" name="Rectangle 6"/>
          <p:cNvSpPr/>
          <p:nvPr/>
        </p:nvSpPr>
        <p:spPr>
          <a:xfrm>
            <a:off x="7375989" y="1635827"/>
            <a:ext cx="3999977" cy="912814"/>
          </a:xfrm>
          <a:prstGeom prst="rect">
            <a:avLst/>
          </a:prstGeom>
          <a:solidFill>
            <a:srgbClr val="FFC000"/>
          </a:solidFill>
        </p:spPr>
        <p:txBody>
          <a:bodyPr wrap="square">
            <a:spAutoFit/>
          </a:bodyPr>
          <a:lstStyle/>
          <a:p>
            <a:r>
              <a:rPr lang="en-US" sz="1333" dirty="0">
                <a:latin typeface="Courier New" panose="02070309020205020404" pitchFamily="49" charset="0"/>
                <a:cs typeface="Courier New" panose="02070309020205020404" pitchFamily="49" charset="0"/>
              </a:rPr>
              <a:t>tasks:</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import_tasks</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common_tasks.yml</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or</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include_tasks</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common_tasks.yml</a:t>
            </a:r>
            <a:endParaRPr lang="en-US" sz="1333" dirty="0">
              <a:latin typeface="Courier New" panose="02070309020205020404" pitchFamily="49" charset="0"/>
              <a:cs typeface="Courier New" panose="02070309020205020404" pitchFamily="49" charset="0"/>
            </a:endParaRPr>
          </a:p>
        </p:txBody>
      </p:sp>
      <p:sp>
        <p:nvSpPr>
          <p:cNvPr id="8" name="Rectangle 7"/>
          <p:cNvSpPr/>
          <p:nvPr/>
        </p:nvSpPr>
        <p:spPr>
          <a:xfrm>
            <a:off x="7375989" y="3078637"/>
            <a:ext cx="3488321" cy="2143536"/>
          </a:xfrm>
          <a:prstGeom prst="rect">
            <a:avLst/>
          </a:prstGeom>
          <a:solidFill>
            <a:srgbClr val="FFC000"/>
          </a:solidFill>
        </p:spPr>
        <p:txBody>
          <a:bodyPr wrap="square">
            <a:spAutoFit/>
          </a:bodyPr>
          <a:lstStyle/>
          <a:p>
            <a:r>
              <a:rPr lang="en-US" sz="1333" dirty="0">
                <a:latin typeface="Courier New" panose="02070309020205020404" pitchFamily="49" charset="0"/>
                <a:cs typeface="Courier New" panose="02070309020205020404" pitchFamily="49" charset="0"/>
              </a:rPr>
              <a:t>tasks:</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import_tasks</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wordpress.yml</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vars</a:t>
            </a:r>
            <a:r>
              <a:rPr lang="en-US" sz="1333" dirty="0">
                <a:latin typeface="Courier New" panose="02070309020205020404" pitchFamily="49" charset="0"/>
                <a:cs typeface="Courier New" panose="02070309020205020404" pitchFamily="49" charset="0"/>
              </a:rPr>
              <a:t>:</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wp_user</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timmy</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import_tasks</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wordpress.yml</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vars</a:t>
            </a:r>
            <a:r>
              <a:rPr lang="en-US" sz="1333" dirty="0">
                <a:latin typeface="Courier New" panose="02070309020205020404" pitchFamily="49" charset="0"/>
                <a:cs typeface="Courier New" panose="02070309020205020404" pitchFamily="49" charset="0"/>
              </a:rPr>
              <a:t>:</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wp_user</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alice</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import_tasks</a:t>
            </a:r>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wordpress.yml</a:t>
            </a:r>
            <a:endParaRPr lang="en-US" sz="1333" dirty="0">
              <a:latin typeface="Courier New" panose="02070309020205020404" pitchFamily="49" charset="0"/>
              <a:cs typeface="Courier New" panose="02070309020205020404" pitchFamily="49" charset="0"/>
            </a:endParaRP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vars</a:t>
            </a:r>
            <a:r>
              <a:rPr lang="en-US" sz="1333" dirty="0">
                <a:latin typeface="Courier New" panose="02070309020205020404" pitchFamily="49" charset="0"/>
                <a:cs typeface="Courier New" panose="02070309020205020404" pitchFamily="49" charset="0"/>
              </a:rPr>
              <a:t>:</a:t>
            </a:r>
          </a:p>
          <a:p>
            <a:r>
              <a:rPr lang="en-US" sz="1333" dirty="0">
                <a:latin typeface="Courier New" panose="02070309020205020404" pitchFamily="49" charset="0"/>
                <a:cs typeface="Courier New" panose="02070309020205020404" pitchFamily="49" charset="0"/>
              </a:rPr>
              <a:t>    </a:t>
            </a:r>
            <a:r>
              <a:rPr lang="en-US" sz="1333" dirty="0" err="1">
                <a:latin typeface="Courier New" panose="02070309020205020404" pitchFamily="49" charset="0"/>
                <a:cs typeface="Courier New" panose="02070309020205020404" pitchFamily="49" charset="0"/>
              </a:rPr>
              <a:t>wp_user</a:t>
            </a:r>
            <a:r>
              <a:rPr lang="en-US" sz="1333" dirty="0">
                <a:latin typeface="Courier New" panose="02070309020205020404" pitchFamily="49" charset="0"/>
                <a:cs typeface="Courier New" panose="02070309020205020404" pitchFamily="49" charset="0"/>
              </a:rPr>
              <a:t>: bob</a:t>
            </a:r>
          </a:p>
        </p:txBody>
      </p:sp>
    </p:spTree>
    <p:extLst>
      <p:ext uri="{BB962C8B-B14F-4D97-AF65-F5344CB8AC3E}">
        <p14:creationId xmlns:p14="http://schemas.microsoft.com/office/powerpoint/2010/main" val="31566080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28" y="91286"/>
            <a:ext cx="3527880" cy="495856"/>
          </a:xfrm>
        </p:spPr>
        <p:txBody>
          <a:bodyPr>
            <a:normAutofit/>
          </a:bodyPr>
          <a:lstStyle/>
          <a:p>
            <a:r>
              <a:rPr lang="en-US" sz="2800" dirty="0"/>
              <a:t>Playbook: Tags</a:t>
            </a:r>
          </a:p>
        </p:txBody>
      </p:sp>
      <p:sp>
        <p:nvSpPr>
          <p:cNvPr id="3" name="Content Placeholder 2"/>
          <p:cNvSpPr>
            <a:spLocks noGrp="1"/>
          </p:cNvSpPr>
          <p:nvPr>
            <p:ph idx="1"/>
          </p:nvPr>
        </p:nvSpPr>
        <p:spPr>
          <a:xfrm>
            <a:off x="370562" y="931901"/>
            <a:ext cx="5725438" cy="2981422"/>
          </a:xfrm>
        </p:spPr>
        <p:txBody>
          <a:bodyPr>
            <a:normAutofit/>
          </a:bodyPr>
          <a:lstStyle/>
          <a:p>
            <a:pPr>
              <a:lnSpc>
                <a:spcPct val="100000"/>
              </a:lnSpc>
            </a:pPr>
            <a:r>
              <a:rPr lang="en-US" sz="2400" dirty="0"/>
              <a:t>If you have a large playbook it may become useful to be able to run a specific part of the configuration without running the whole playbook.</a:t>
            </a:r>
          </a:p>
          <a:p>
            <a:pPr>
              <a:lnSpc>
                <a:spcPct val="100000"/>
              </a:lnSpc>
            </a:pPr>
            <a:r>
              <a:rPr lang="en-US" sz="2400" dirty="0"/>
              <a:t>Both plays and tasks support a “tags:” attribute</a:t>
            </a:r>
          </a:p>
          <a:p>
            <a:pPr>
              <a:lnSpc>
                <a:spcPct val="100000"/>
              </a:lnSpc>
            </a:pPr>
            <a:endParaRPr lang="en-US" dirty="0"/>
          </a:p>
        </p:txBody>
      </p:sp>
      <p:sp>
        <p:nvSpPr>
          <p:cNvPr id="4" name="Rectangle 1"/>
          <p:cNvSpPr>
            <a:spLocks noChangeArrowheads="1"/>
          </p:cNvSpPr>
          <p:nvPr/>
        </p:nvSpPr>
        <p:spPr bwMode="auto">
          <a:xfrm>
            <a:off x="6028628" y="244576"/>
            <a:ext cx="4751540" cy="3570208"/>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tasks:</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yum:</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name: "{{ item }}"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state: installed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loop: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a:t>
            </a:r>
            <a:r>
              <a:rPr lang="en-US" altLang="en-US" sz="1600" dirty="0" err="1">
                <a:latin typeface="Courier New" panose="02070309020205020404" pitchFamily="49" charset="0"/>
                <a:cs typeface="Courier New" panose="02070309020205020404" pitchFamily="49" charset="0"/>
              </a:rPr>
              <a:t>httpd</a:t>
            </a:r>
            <a:r>
              <a:rPr lang="en-US" altLang="en-US" sz="160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a:t>
            </a:r>
            <a:r>
              <a:rPr lang="en-US" altLang="en-US" sz="1600" dirty="0" err="1">
                <a:latin typeface="Courier New" panose="02070309020205020404" pitchFamily="49" charset="0"/>
                <a:cs typeface="Courier New" panose="02070309020205020404" pitchFamily="49" charset="0"/>
              </a:rPr>
              <a:t>memcached</a:t>
            </a:r>
            <a:r>
              <a:rPr lang="en-US" altLang="en-US" sz="160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tags: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packages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template: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src</a:t>
            </a:r>
            <a:r>
              <a:rPr lang="en-US" altLang="en-US" sz="1600" dirty="0">
                <a:latin typeface="Courier New" panose="02070309020205020404" pitchFamily="49" charset="0"/>
                <a:cs typeface="Courier New" panose="02070309020205020404" pitchFamily="49" charset="0"/>
              </a:rPr>
              <a:t>: templates/src.j2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dest</a:t>
            </a: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etc</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foo.conf</a:t>
            </a:r>
            <a:r>
              <a:rPr lang="en-US" altLang="en-US" sz="160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tags: </a:t>
            </a:r>
          </a:p>
          <a:p>
            <a:pPr defTabSz="1219170" eaLnBrk="0" fontAlgn="base" hangingPunct="0">
              <a:spcBef>
                <a:spcPct val="0"/>
              </a:spcBef>
              <a:spcAft>
                <a:spcPct val="0"/>
              </a:spcAft>
            </a:pPr>
            <a:r>
              <a:rPr lang="en-US" altLang="en-US" sz="1600" dirty="0">
                <a:latin typeface="Courier New" panose="02070309020205020404" pitchFamily="49" charset="0"/>
                <a:cs typeface="Courier New" panose="02070309020205020404" pitchFamily="49" charset="0"/>
              </a:rPr>
              <a:t>         - configuration </a:t>
            </a:r>
          </a:p>
        </p:txBody>
      </p:sp>
      <p:sp>
        <p:nvSpPr>
          <p:cNvPr id="6" name="Rectangle 5"/>
          <p:cNvSpPr/>
          <p:nvPr/>
        </p:nvSpPr>
        <p:spPr>
          <a:xfrm>
            <a:off x="1051302" y="3985585"/>
            <a:ext cx="8790122" cy="2400657"/>
          </a:xfrm>
          <a:prstGeom prst="rect">
            <a:avLst/>
          </a:prstGeom>
        </p:spPr>
        <p:txBody>
          <a:bodyPr wrap="square">
            <a:spAutoFit/>
          </a:bodyPr>
          <a:lstStyle/>
          <a:p>
            <a:r>
              <a:rPr lang="en-US" dirty="0">
                <a:cs typeface="Courier New" panose="02070309020205020404" pitchFamily="49" charset="0"/>
              </a:rPr>
              <a:t>If you wanted to just run the “configuration” and “packages” part of a very long playbook, you could do this:</a:t>
            </a:r>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r>
              <a:rPr lang="en-US" dirty="0">
                <a:cs typeface="Courier New" panose="02070309020205020404" pitchFamily="49" charset="0"/>
              </a:rPr>
              <a:t>On the other hand, if you want to run a playbook without certain tasks, you could do this:</a:t>
            </a:r>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953F5809-8C19-1744-BAEF-AC6EAFB2B48A}"/>
              </a:ext>
            </a:extLst>
          </p:cNvPr>
          <p:cNvSpPr/>
          <p:nvPr/>
        </p:nvSpPr>
        <p:spPr>
          <a:xfrm>
            <a:off x="1153459" y="4736348"/>
            <a:ext cx="6384377" cy="297004"/>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ansible-playbook </a:t>
            </a:r>
            <a:r>
              <a:rPr lang="en-US" sz="1330" dirty="0" err="1">
                <a:solidFill>
                  <a:schemeClr val="bg1"/>
                </a:solidFill>
                <a:latin typeface="Courier New" panose="02070309020205020404" pitchFamily="49" charset="0"/>
                <a:cs typeface="Courier New" panose="02070309020205020404" pitchFamily="49" charset="0"/>
              </a:rPr>
              <a:t>example.yml</a:t>
            </a:r>
            <a:r>
              <a:rPr lang="en-US" sz="1330" dirty="0">
                <a:solidFill>
                  <a:schemeClr val="bg1"/>
                </a:solidFill>
                <a:latin typeface="Courier New" panose="02070309020205020404" pitchFamily="49" charset="0"/>
                <a:cs typeface="Courier New" panose="02070309020205020404" pitchFamily="49" charset="0"/>
              </a:rPr>
              <a:t> --tags "</a:t>
            </a:r>
            <a:r>
              <a:rPr lang="en-US" sz="1330" dirty="0" err="1">
                <a:solidFill>
                  <a:schemeClr val="bg1"/>
                </a:solidFill>
                <a:latin typeface="Courier New" panose="02070309020205020404" pitchFamily="49" charset="0"/>
                <a:cs typeface="Courier New" panose="02070309020205020404" pitchFamily="49" charset="0"/>
              </a:rPr>
              <a:t>configuration,packages</a:t>
            </a:r>
            <a:r>
              <a:rPr lang="en-US" sz="1330" dirty="0">
                <a:solidFill>
                  <a:schemeClr val="bg1"/>
                </a:solidFill>
                <a:latin typeface="Courier New" panose="02070309020205020404" pitchFamily="49" charset="0"/>
                <a:cs typeface="Courier New" panose="02070309020205020404" pitchFamily="49" charset="0"/>
              </a:rPr>
              <a:t>"</a:t>
            </a:r>
            <a:endParaRPr lang="en-US" sz="1330" dirty="0">
              <a:solidFill>
                <a:schemeClr val="bg1"/>
              </a:solidFill>
            </a:endParaRPr>
          </a:p>
        </p:txBody>
      </p:sp>
      <p:sp>
        <p:nvSpPr>
          <p:cNvPr id="8" name="Rectangle 7">
            <a:extLst>
              <a:ext uri="{FF2B5EF4-FFF2-40B4-BE49-F238E27FC236}">
                <a16:creationId xmlns:a16="http://schemas.microsoft.com/office/drawing/2014/main" id="{551A2229-EC75-F04A-B9C1-5E071A31D584}"/>
              </a:ext>
            </a:extLst>
          </p:cNvPr>
          <p:cNvSpPr/>
          <p:nvPr/>
        </p:nvSpPr>
        <p:spPr>
          <a:xfrm>
            <a:off x="1153459" y="6078465"/>
            <a:ext cx="6050423" cy="307777"/>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ansible-playbook </a:t>
            </a:r>
            <a:r>
              <a:rPr lang="en-US" sz="1330" dirty="0" err="1">
                <a:solidFill>
                  <a:schemeClr val="bg1"/>
                </a:solidFill>
                <a:latin typeface="Courier New" panose="02070309020205020404" pitchFamily="49" charset="0"/>
                <a:cs typeface="Courier New" panose="02070309020205020404" pitchFamily="49" charset="0"/>
              </a:rPr>
              <a:t>example.yml</a:t>
            </a:r>
            <a:r>
              <a:rPr lang="en-US" sz="1330" dirty="0">
                <a:solidFill>
                  <a:schemeClr val="bg1"/>
                </a:solidFill>
                <a:latin typeface="Courier New" panose="02070309020205020404" pitchFamily="49" charset="0"/>
                <a:cs typeface="Courier New" panose="02070309020205020404" pitchFamily="49" charset="0"/>
              </a:rPr>
              <a:t> --skip-tags "notification"</a:t>
            </a:r>
            <a:endParaRPr lang="en-US" sz="1330" dirty="0">
              <a:solidFill>
                <a:schemeClr val="bg1"/>
              </a:solidFill>
            </a:endParaRPr>
          </a:p>
        </p:txBody>
      </p:sp>
    </p:spTree>
    <p:extLst>
      <p:ext uri="{BB962C8B-B14F-4D97-AF65-F5344CB8AC3E}">
        <p14:creationId xmlns:p14="http://schemas.microsoft.com/office/powerpoint/2010/main" val="25374700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27" y="91285"/>
            <a:ext cx="2279163" cy="466980"/>
          </a:xfrm>
        </p:spPr>
        <p:txBody>
          <a:bodyPr>
            <a:noAutofit/>
          </a:bodyPr>
          <a:lstStyle/>
          <a:p>
            <a:r>
              <a:rPr lang="en-US" sz="2800" dirty="0"/>
              <a:t>Tag: “always”</a:t>
            </a:r>
          </a:p>
        </p:txBody>
      </p:sp>
      <p:sp>
        <p:nvSpPr>
          <p:cNvPr id="4" name="Rectangle 1"/>
          <p:cNvSpPr>
            <a:spLocks noChangeArrowheads="1"/>
          </p:cNvSpPr>
          <p:nvPr/>
        </p:nvSpPr>
        <p:spPr bwMode="auto">
          <a:xfrm>
            <a:off x="154484" y="911387"/>
            <a:ext cx="5633846" cy="5035225"/>
          </a:xfrm>
          <a:prstGeom prst="rect">
            <a:avLst/>
          </a:prstGeom>
          <a:solidFill>
            <a:srgbClr val="FFC000"/>
          </a:solidFill>
          <a:ln>
            <a:noFill/>
          </a:ln>
          <a:effectLst/>
        </p:spPr>
        <p:txBody>
          <a:bodyPr vert="horz" wrap="square" lIns="121920" tIns="60960" rIns="121920" bIns="60960" numCol="1" anchor="ctr" anchorCtr="0" compatLnSpc="1">
            <a:prstTxWarp prst="textNoShape">
              <a:avLst/>
            </a:prstTxWarp>
            <a:spAutoFit/>
          </a:bodyPr>
          <a:lstStyle/>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tasks:</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name: Load variables</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include_vars</a:t>
            </a:r>
            <a:r>
              <a:rPr lang="en-US" altLang="en-US" sz="1330" dirty="0">
                <a:latin typeface="Courier New" panose="02070309020205020404" pitchFamily="49" charset="0"/>
                <a:cs typeface="Courier New" panose="02070309020205020404" pitchFamily="49" charset="0"/>
              </a:rPr>
              <a:t>:</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file: </a:t>
            </a:r>
            <a:r>
              <a:rPr lang="en-US" altLang="en-US" sz="1330" dirty="0" err="1">
                <a:latin typeface="Courier New" panose="02070309020205020404" pitchFamily="49" charset="0"/>
                <a:cs typeface="Courier New" panose="02070309020205020404" pitchFamily="49" charset="0"/>
              </a:rPr>
              <a:t>nso.yaml</a:t>
            </a:r>
            <a:endParaRPr lang="en-US" altLang="en-US" sz="1330" dirty="0">
              <a:latin typeface="Courier New" panose="02070309020205020404" pitchFamily="49" charset="0"/>
              <a:cs typeface="Courier New" panose="02070309020205020404" pitchFamily="49" charset="0"/>
            </a:endParaRP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name: </a:t>
            </a:r>
            <a:r>
              <a:rPr lang="en-US" altLang="en-US" sz="1330" dirty="0" err="1">
                <a:latin typeface="Courier New" panose="02070309020205020404" pitchFamily="49" charset="0"/>
                <a:cs typeface="Courier New" panose="02070309020205020404" pitchFamily="49" charset="0"/>
              </a:rPr>
              <a:t>nso</a:t>
            </a:r>
            <a:endParaRPr lang="en-US" altLang="en-US" sz="1330" dirty="0">
              <a:latin typeface="Courier New" panose="02070309020205020404" pitchFamily="49" charset="0"/>
              <a:cs typeface="Courier New" panose="02070309020205020404" pitchFamily="49" charset="0"/>
            </a:endParaRP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tags:</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 always</a:t>
            </a:r>
          </a:p>
          <a:p>
            <a:pPr defTabSz="1219170" eaLnBrk="0" fontAlgn="base" hangingPunct="0">
              <a:spcBef>
                <a:spcPct val="0"/>
              </a:spcBef>
              <a:spcAft>
                <a:spcPct val="0"/>
              </a:spcAft>
            </a:pPr>
            <a:endParaRPr lang="en-US" altLang="en-US" sz="1330" dirty="0">
              <a:latin typeface="Courier New" panose="02070309020205020404" pitchFamily="49" charset="0"/>
              <a:cs typeface="Courier New" panose="02070309020205020404" pitchFamily="49" charset="0"/>
            </a:endParaRP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name: create device</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nso_config</a:t>
            </a:r>
            <a:r>
              <a:rPr lang="en-US" altLang="en-US" sz="1330" dirty="0">
                <a:latin typeface="Courier New" panose="02070309020205020404" pitchFamily="49" charset="0"/>
                <a:cs typeface="Courier New" panose="02070309020205020404" pitchFamily="49" charset="0"/>
              </a:rPr>
              <a:t>:</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url</a:t>
            </a:r>
            <a:r>
              <a:rPr lang="en-US" altLang="en-US" sz="1330" dirty="0">
                <a:latin typeface="Courier New" panose="02070309020205020404" pitchFamily="49" charset="0"/>
                <a:cs typeface="Courier New" panose="02070309020205020404" pitchFamily="49" charset="0"/>
              </a:rPr>
              <a:t>: "{{ </a:t>
            </a:r>
            <a:r>
              <a:rPr lang="en-US" altLang="en-US" sz="1330" dirty="0" err="1">
                <a:latin typeface="Courier New" panose="02070309020205020404" pitchFamily="49" charset="0"/>
                <a:cs typeface="Courier New" panose="02070309020205020404" pitchFamily="49" charset="0"/>
              </a:rPr>
              <a:t>nso.os_upgrade.url</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username: "{{ </a:t>
            </a:r>
            <a:r>
              <a:rPr lang="en-US" altLang="en-US" sz="1330" dirty="0" err="1">
                <a:latin typeface="Courier New" panose="02070309020205020404" pitchFamily="49" charset="0"/>
                <a:cs typeface="Courier New" panose="02070309020205020404" pitchFamily="49" charset="0"/>
              </a:rPr>
              <a:t>nso.os_upgrade.username</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password: "{{ </a:t>
            </a:r>
            <a:r>
              <a:rPr lang="en-US" altLang="en-US" sz="1330" dirty="0" err="1">
                <a:latin typeface="Courier New" panose="02070309020205020404" pitchFamily="49" charset="0"/>
                <a:cs typeface="Courier New" panose="02070309020205020404" pitchFamily="49" charset="0"/>
              </a:rPr>
              <a:t>nso.os_upgrade.password</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data: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tailf-ncs:devices</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device: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 </a:t>
            </a:r>
            <a:br>
              <a:rPr lang="en-US" altLang="en-US" sz="1330" dirty="0">
                <a:latin typeface="Courier New" panose="02070309020205020404" pitchFamily="49" charset="0"/>
                <a:cs typeface="Courier New" panose="02070309020205020404" pitchFamily="49" charset="0"/>
              </a:rPr>
            </a:br>
            <a:r>
              <a:rPr lang="en-US" altLang="en-US" sz="1330" dirty="0">
                <a:latin typeface="Courier New" panose="02070309020205020404" pitchFamily="49" charset="0"/>
                <a:cs typeface="Courier New" panose="02070309020205020404" pitchFamily="49" charset="0"/>
              </a:rPr>
              <a:t>	name: "{{ </a:t>
            </a:r>
            <a:r>
              <a:rPr lang="en-US" altLang="en-US" sz="1330" dirty="0" err="1">
                <a:latin typeface="Courier New" panose="02070309020205020404" pitchFamily="49" charset="0"/>
                <a:cs typeface="Courier New" panose="02070309020205020404" pitchFamily="49" charset="0"/>
              </a:rPr>
              <a:t>nso.os_upgrade.device</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address: "{{ </a:t>
            </a:r>
            <a:r>
              <a:rPr lang="en-US" altLang="en-US" sz="1330" dirty="0" err="1">
                <a:latin typeface="Courier New" panose="02070309020205020404" pitchFamily="49" charset="0"/>
                <a:cs typeface="Courier New" panose="02070309020205020404" pitchFamily="49" charset="0"/>
              </a:rPr>
              <a:t>nso.os_upgrade.address</a:t>
            </a:r>
            <a:r>
              <a:rPr lang="en-US" altLang="en-US" sz="1330" dirty="0">
                <a:latin typeface="Courier New" panose="02070309020205020404" pitchFamily="49" charset="0"/>
                <a:cs typeface="Courier New" panose="02070309020205020404" pitchFamily="49" charset="0"/>
              </a:rPr>
              <a:t>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authgroup</a:t>
            </a: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osauth_group</a:t>
            </a:r>
            <a:endParaRPr lang="en-US" altLang="en-US" sz="1330" dirty="0">
              <a:latin typeface="Courier New" panose="02070309020205020404" pitchFamily="49" charset="0"/>
              <a:cs typeface="Courier New" panose="02070309020205020404" pitchFamily="49" charset="0"/>
            </a:endParaRP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"device-type":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cli: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a:t>
            </a:r>
            <a:r>
              <a:rPr lang="en-US" altLang="en-US" sz="1330" dirty="0" err="1">
                <a:latin typeface="Courier New" panose="02070309020205020404" pitchFamily="49" charset="0"/>
                <a:cs typeface="Courier New" panose="02070309020205020404" pitchFamily="49" charset="0"/>
              </a:rPr>
              <a:t>ned</a:t>
            </a:r>
            <a:r>
              <a:rPr lang="en-US" altLang="en-US" sz="1330" dirty="0">
                <a:latin typeface="Courier New" panose="02070309020205020404" pitchFamily="49" charset="0"/>
                <a:cs typeface="Courier New" panose="02070309020205020404" pitchFamily="49" charset="0"/>
              </a:rPr>
              <a:t>-id": "cisco-iosxr-cli-7.12"  </a:t>
            </a:r>
          </a:p>
          <a:p>
            <a:pPr defTabSz="1219170" eaLnBrk="0" fontAlgn="base" hangingPunct="0">
              <a:spcBef>
                <a:spcPct val="0"/>
              </a:spcBef>
              <a:spcAft>
                <a:spcPct val="0"/>
              </a:spcAft>
            </a:pPr>
            <a:r>
              <a:rPr lang="en-US" altLang="en-US" sz="1330" dirty="0">
                <a:latin typeface="Courier New" panose="02070309020205020404" pitchFamily="49" charset="0"/>
                <a:cs typeface="Courier New" panose="02070309020205020404" pitchFamily="49" charset="0"/>
              </a:rPr>
              <a:t>  tags: create</a:t>
            </a:r>
          </a:p>
        </p:txBody>
      </p:sp>
      <p:sp>
        <p:nvSpPr>
          <p:cNvPr id="6" name="Rectangle 5"/>
          <p:cNvSpPr/>
          <p:nvPr/>
        </p:nvSpPr>
        <p:spPr>
          <a:xfrm>
            <a:off x="6096000" y="4275361"/>
            <a:ext cx="7666496" cy="369332"/>
          </a:xfrm>
          <a:prstGeom prst="rect">
            <a:avLst/>
          </a:prstGeom>
        </p:spPr>
        <p:txBody>
          <a:bodyPr wrap="square">
            <a:spAutoFit/>
          </a:bodyPr>
          <a:lstStyle/>
          <a:p>
            <a:r>
              <a:rPr lang="en-US" dirty="0">
                <a:cs typeface="Courier New" panose="02070309020205020404" pitchFamily="49" charset="0"/>
              </a:rPr>
              <a:t>Task ‘Load Variables’ have to be run for other tasks.</a:t>
            </a:r>
          </a:p>
        </p:txBody>
      </p:sp>
      <p:sp>
        <p:nvSpPr>
          <p:cNvPr id="5" name="Rectangle 4">
            <a:extLst>
              <a:ext uri="{FF2B5EF4-FFF2-40B4-BE49-F238E27FC236}">
                <a16:creationId xmlns:a16="http://schemas.microsoft.com/office/drawing/2014/main" id="{D3B8FBFE-D27E-0748-AC8B-873C164EE20B}"/>
              </a:ext>
            </a:extLst>
          </p:cNvPr>
          <p:cNvSpPr/>
          <p:nvPr/>
        </p:nvSpPr>
        <p:spPr>
          <a:xfrm>
            <a:off x="5725135" y="911387"/>
            <a:ext cx="6096000" cy="3162404"/>
          </a:xfrm>
          <a:prstGeom prst="rect">
            <a:avLst/>
          </a:prstGeom>
          <a:solidFill>
            <a:schemeClr val="accent4"/>
          </a:solidFill>
        </p:spPr>
        <p:txBody>
          <a:bodyPr>
            <a:spAutoFit/>
          </a:bodyPr>
          <a:lstStyle/>
          <a:p>
            <a:r>
              <a:rPr lang="en-US" sz="1330" dirty="0">
                <a:latin typeface="Courier New" panose="02070309020205020404" pitchFamily="49" charset="0"/>
                <a:cs typeface="Courier New" panose="02070309020205020404" pitchFamily="49" charset="0"/>
              </a:rPr>
              <a:t>- name: "verify device {{ </a:t>
            </a:r>
            <a:r>
              <a:rPr lang="en-US" sz="1330" dirty="0" err="1">
                <a:latin typeface="Courier New" panose="02070309020205020404" pitchFamily="49" charset="0"/>
                <a:cs typeface="Courier New" panose="02070309020205020404" pitchFamily="49" charset="0"/>
              </a:rPr>
              <a:t>nso.os_upgrade.device</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nso_verify</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url</a:t>
            </a:r>
            <a:r>
              <a:rPr lang="en-US" sz="1330" dirty="0">
                <a:latin typeface="Courier New" panose="02070309020205020404" pitchFamily="49" charset="0"/>
                <a:cs typeface="Courier New" panose="02070309020205020404" pitchFamily="49" charset="0"/>
              </a:rPr>
              <a:t>: "{{ </a:t>
            </a:r>
            <a:r>
              <a:rPr lang="en-US" sz="1330" dirty="0" err="1">
                <a:latin typeface="Courier New" panose="02070309020205020404" pitchFamily="49" charset="0"/>
                <a:cs typeface="Courier New" panose="02070309020205020404" pitchFamily="49" charset="0"/>
              </a:rPr>
              <a:t>nso.os_upgrade.url</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username: "{{ </a:t>
            </a:r>
            <a:r>
              <a:rPr lang="en-US" sz="1330" dirty="0" err="1">
                <a:latin typeface="Courier New" panose="02070309020205020404" pitchFamily="49" charset="0"/>
                <a:cs typeface="Courier New" panose="02070309020205020404" pitchFamily="49" charset="0"/>
              </a:rPr>
              <a:t>nso.os_upgrade.username</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password: "{{ </a:t>
            </a:r>
            <a:r>
              <a:rPr lang="en-US" sz="1330" dirty="0" err="1">
                <a:latin typeface="Courier New" panose="02070309020205020404" pitchFamily="49" charset="0"/>
                <a:cs typeface="Courier New" panose="02070309020205020404" pitchFamily="49" charset="0"/>
              </a:rPr>
              <a:t>nso.os_upgrade.password</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data: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tailf-ncs:devices</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device: </a:t>
            </a:r>
          </a:p>
          <a:p>
            <a:r>
              <a:rPr lang="en-US" sz="1330" dirty="0">
                <a:latin typeface="Courier New" panose="02070309020205020404" pitchFamily="49" charset="0"/>
                <a:cs typeface="Courier New" panose="02070309020205020404" pitchFamily="49" charset="0"/>
              </a:rPr>
              <a:t>        - name: "{{ </a:t>
            </a:r>
            <a:r>
              <a:rPr lang="en-US" sz="1330" dirty="0" err="1">
                <a:latin typeface="Courier New" panose="02070309020205020404" pitchFamily="49" charset="0"/>
                <a:cs typeface="Courier New" panose="02070309020205020404" pitchFamily="49" charset="0"/>
              </a:rPr>
              <a:t>nso.os_upgrade.device</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state: </a:t>
            </a:r>
          </a:p>
          <a:p>
            <a:r>
              <a:rPr lang="en-US" sz="1330" dirty="0">
                <a:latin typeface="Courier New" panose="02070309020205020404" pitchFamily="49" charset="0"/>
                <a:cs typeface="Courier New" panose="02070309020205020404" pitchFamily="49" charset="0"/>
              </a:rPr>
              <a:t>            "admin-state": unlocked</a:t>
            </a:r>
          </a:p>
          <a:p>
            <a:r>
              <a:rPr lang="en-US" sz="1330" dirty="0">
                <a:latin typeface="Courier New" panose="02070309020205020404" pitchFamily="49" charset="0"/>
                <a:cs typeface="Courier New" panose="02070309020205020404" pitchFamily="49" charset="0"/>
              </a:rPr>
              <a:t>          address: "{{ </a:t>
            </a:r>
            <a:r>
              <a:rPr lang="en-US" sz="1330" dirty="0" err="1">
                <a:latin typeface="Courier New" panose="02070309020205020404" pitchFamily="49" charset="0"/>
                <a:cs typeface="Courier New" panose="02070309020205020404" pitchFamily="49" charset="0"/>
              </a:rPr>
              <a:t>nso.os_upgrade.address</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tags: </a:t>
            </a:r>
          </a:p>
          <a:p>
            <a:r>
              <a:rPr lang="en-US" sz="1330" dirty="0">
                <a:latin typeface="Courier New" panose="02070309020205020404" pitchFamily="49" charset="0"/>
                <a:cs typeface="Courier New" panose="02070309020205020404" pitchFamily="49" charset="0"/>
              </a:rPr>
              <a:t>    - </a:t>
            </a:r>
            <a:r>
              <a:rPr lang="en-US" sz="1330" dirty="0" err="1">
                <a:latin typeface="Courier New" panose="02070309020205020404" pitchFamily="49" charset="0"/>
                <a:cs typeface="Courier New" panose="02070309020205020404" pitchFamily="49" charset="0"/>
              </a:rPr>
              <a:t>post_create</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 verify</a:t>
            </a:r>
          </a:p>
        </p:txBody>
      </p:sp>
      <p:sp>
        <p:nvSpPr>
          <p:cNvPr id="7" name="TextBox 6">
            <a:extLst>
              <a:ext uri="{FF2B5EF4-FFF2-40B4-BE49-F238E27FC236}">
                <a16:creationId xmlns:a16="http://schemas.microsoft.com/office/drawing/2014/main" id="{18F41816-3B5A-2F47-90AC-58C1214F50C0}"/>
              </a:ext>
            </a:extLst>
          </p:cNvPr>
          <p:cNvSpPr txBox="1"/>
          <p:nvPr/>
        </p:nvSpPr>
        <p:spPr>
          <a:xfrm>
            <a:off x="6471882" y="5398595"/>
            <a:ext cx="4665701" cy="1162178"/>
          </a:xfrm>
          <a:prstGeom prst="rect">
            <a:avLst/>
          </a:prstGeom>
          <a:noFill/>
        </p:spPr>
        <p:txBody>
          <a:bodyPr wrap="none" rtlCol="0">
            <a:spAutoFit/>
          </a:bodyPr>
          <a:lstStyle/>
          <a:p>
            <a:pPr>
              <a:lnSpc>
                <a:spcPct val="150000"/>
              </a:lnSpc>
            </a:pPr>
            <a:r>
              <a:rPr lang="en-US" sz="1600" dirty="0"/>
              <a:t>Why do you think ”verify device” task will fail? </a:t>
            </a:r>
          </a:p>
          <a:p>
            <a:pPr>
              <a:lnSpc>
                <a:spcPct val="150000"/>
              </a:lnSpc>
            </a:pPr>
            <a:r>
              <a:rPr lang="en-US" sz="1600" dirty="0"/>
              <a:t>Answer: </a:t>
            </a:r>
            <a:br>
              <a:rPr lang="en-US" sz="1600" dirty="0"/>
            </a:br>
            <a:r>
              <a:rPr lang="en-US" sz="1600" dirty="0"/>
              <a:t>      missing “admin-state: unlocked” in “create device”</a:t>
            </a:r>
          </a:p>
        </p:txBody>
      </p:sp>
      <p:sp>
        <p:nvSpPr>
          <p:cNvPr id="8" name="Rectangle 7">
            <a:extLst>
              <a:ext uri="{FF2B5EF4-FFF2-40B4-BE49-F238E27FC236}">
                <a16:creationId xmlns:a16="http://schemas.microsoft.com/office/drawing/2014/main" id="{BED92C3B-807F-DD4C-8843-5ED37FA1ADDA}"/>
              </a:ext>
            </a:extLst>
          </p:cNvPr>
          <p:cNvSpPr/>
          <p:nvPr/>
        </p:nvSpPr>
        <p:spPr>
          <a:xfrm>
            <a:off x="5953932" y="4709374"/>
            <a:ext cx="6188991" cy="297004"/>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ansible-playbook onboard-</a:t>
            </a:r>
            <a:r>
              <a:rPr lang="en-US" sz="1330" dirty="0" err="1">
                <a:solidFill>
                  <a:schemeClr val="bg1"/>
                </a:solidFill>
                <a:latin typeface="Courier New" panose="02070309020205020404" pitchFamily="49" charset="0"/>
                <a:cs typeface="Courier New" panose="02070309020205020404" pitchFamily="49" charset="0"/>
              </a:rPr>
              <a:t>device.yml</a:t>
            </a:r>
            <a:r>
              <a:rPr lang="en-US" sz="1330" dirty="0">
                <a:solidFill>
                  <a:schemeClr val="bg1"/>
                </a:solidFill>
                <a:latin typeface="Courier New" panose="02070309020205020404" pitchFamily="49" charset="0"/>
                <a:cs typeface="Courier New" panose="02070309020205020404" pitchFamily="49" charset="0"/>
              </a:rPr>
              <a:t> --tags ”create, verify"</a:t>
            </a:r>
          </a:p>
        </p:txBody>
      </p:sp>
      <p:pic>
        <p:nvPicPr>
          <p:cNvPr id="3" name="Picture 2">
            <a:extLst>
              <a:ext uri="{FF2B5EF4-FFF2-40B4-BE49-F238E27FC236}">
                <a16:creationId xmlns:a16="http://schemas.microsoft.com/office/drawing/2014/main" id="{0D9DDA50-A36A-5843-807E-4531B81293B8}"/>
              </a:ext>
            </a:extLst>
          </p:cNvPr>
          <p:cNvPicPr>
            <a:picLocks noChangeAspect="1"/>
          </p:cNvPicPr>
          <p:nvPr/>
        </p:nvPicPr>
        <p:blipFill>
          <a:blip r:embed="rId2"/>
          <a:stretch>
            <a:fillRect/>
          </a:stretch>
        </p:blipFill>
        <p:spPr>
          <a:xfrm>
            <a:off x="596348" y="2175980"/>
            <a:ext cx="946206" cy="316609"/>
          </a:xfrm>
          <a:prstGeom prst="rect">
            <a:avLst/>
          </a:prstGeom>
        </p:spPr>
      </p:pic>
    </p:spTree>
    <p:extLst>
      <p:ext uri="{BB962C8B-B14F-4D97-AF65-F5344CB8AC3E}">
        <p14:creationId xmlns:p14="http://schemas.microsoft.com/office/powerpoint/2010/main" val="373505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blinds(horizontal)">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3766" y="360237"/>
            <a:ext cx="10515600" cy="404591"/>
          </a:xfrm>
        </p:spPr>
        <p:txBody>
          <a:bodyPr>
            <a:noAutofit/>
          </a:bodyPr>
          <a:lstStyle/>
          <a:p>
            <a:r>
              <a:rPr lang="en-US" sz="2800" dirty="0"/>
              <a:t>Introduction to Ansible</a:t>
            </a:r>
          </a:p>
        </p:txBody>
      </p:sp>
      <p:sp>
        <p:nvSpPr>
          <p:cNvPr id="3" name="Content Placeholder 2"/>
          <p:cNvSpPr>
            <a:spLocks noGrp="1"/>
          </p:cNvSpPr>
          <p:nvPr>
            <p:ph idx="1"/>
          </p:nvPr>
        </p:nvSpPr>
        <p:spPr>
          <a:xfrm>
            <a:off x="233766" y="1298684"/>
            <a:ext cx="8422037" cy="5415267"/>
          </a:xfrm>
        </p:spPr>
        <p:txBody>
          <a:bodyPr>
            <a:normAutofit/>
          </a:bodyPr>
          <a:lstStyle/>
          <a:p>
            <a:r>
              <a:rPr lang="en-US" sz="2400" dirty="0"/>
              <a:t>Ansible is an open source software that automates software provisioning, configuration management, and application deployment</a:t>
            </a:r>
          </a:p>
          <a:p>
            <a:r>
              <a:rPr lang="en-US" sz="2400" dirty="0"/>
              <a:t> Ansible connects to hosts (target) via SSH, remote PowerShell or via other remote APIs. </a:t>
            </a:r>
          </a:p>
          <a:p>
            <a:r>
              <a:rPr lang="en-US" sz="2400" dirty="0"/>
              <a:t>Ansible supports configuration management with examples as below.</a:t>
            </a:r>
          </a:p>
          <a:p>
            <a:pPr lvl="2"/>
            <a:r>
              <a:rPr lang="en-US" sz="2400" dirty="0"/>
              <a:t>Configuration of servers</a:t>
            </a:r>
          </a:p>
          <a:p>
            <a:pPr lvl="2"/>
            <a:r>
              <a:rPr lang="en-US" sz="2400" dirty="0"/>
              <a:t>Application deployment</a:t>
            </a:r>
          </a:p>
          <a:p>
            <a:pPr lvl="2"/>
            <a:r>
              <a:rPr lang="en-US" sz="2400" dirty="0"/>
              <a:t>Continuous testing of already install application</a:t>
            </a:r>
          </a:p>
          <a:p>
            <a:pPr lvl="2"/>
            <a:r>
              <a:rPr lang="en-US" sz="2400" dirty="0"/>
              <a:t>Provisioning </a:t>
            </a:r>
          </a:p>
          <a:p>
            <a:pPr lvl="2"/>
            <a:r>
              <a:rPr lang="en-US" sz="2400" dirty="0"/>
              <a:t>Orchestration</a:t>
            </a:r>
          </a:p>
          <a:p>
            <a:pPr lvl="2"/>
            <a:r>
              <a:rPr lang="en-US" sz="2400" dirty="0"/>
              <a:t>Automation of tasks</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62296" y="128589"/>
            <a:ext cx="1270000" cy="1562100"/>
          </a:xfrm>
          <a:prstGeom prst="rect">
            <a:avLst/>
          </a:prstGeom>
        </p:spPr>
      </p:pic>
      <p:sp>
        <p:nvSpPr>
          <p:cNvPr id="5" name="Rectangle 4"/>
          <p:cNvSpPr/>
          <p:nvPr/>
        </p:nvSpPr>
        <p:spPr>
          <a:xfrm>
            <a:off x="8787539" y="2051647"/>
            <a:ext cx="3283695" cy="3909340"/>
          </a:xfrm>
          <a:prstGeom prst="rect">
            <a:avLst/>
          </a:prstGeom>
        </p:spPr>
        <p:txBody>
          <a:bodyPr wrap="square">
            <a:spAutoFit/>
          </a:bodyPr>
          <a:lstStyle/>
          <a:p>
            <a:r>
              <a:rPr lang="en-US" sz="1867" i="1" dirty="0">
                <a:solidFill>
                  <a:schemeClr val="bg1">
                    <a:lumMod val="50000"/>
                  </a:schemeClr>
                </a:solidFill>
              </a:rPr>
              <a:t>“Ansible is quite fun</a:t>
            </a:r>
          </a:p>
          <a:p>
            <a:r>
              <a:rPr lang="en-US" sz="1867" i="1" dirty="0">
                <a:solidFill>
                  <a:schemeClr val="bg1">
                    <a:lumMod val="50000"/>
                  </a:schemeClr>
                </a:solidFill>
              </a:rPr>
              <a:t>to use right away. As</a:t>
            </a:r>
          </a:p>
          <a:p>
            <a:r>
              <a:rPr lang="en-US" sz="1867" i="1" dirty="0">
                <a:solidFill>
                  <a:schemeClr val="bg1">
                    <a:lumMod val="50000"/>
                  </a:schemeClr>
                </a:solidFill>
              </a:rPr>
              <a:t>soon as you write five</a:t>
            </a:r>
          </a:p>
          <a:p>
            <a:r>
              <a:rPr lang="en-US" sz="1867" i="1" dirty="0">
                <a:solidFill>
                  <a:schemeClr val="bg1">
                    <a:lumMod val="50000"/>
                  </a:schemeClr>
                </a:solidFill>
              </a:rPr>
              <a:t>lines of code it works.</a:t>
            </a:r>
          </a:p>
          <a:p>
            <a:r>
              <a:rPr lang="en-US" sz="1867" i="1" dirty="0">
                <a:solidFill>
                  <a:schemeClr val="bg1">
                    <a:lumMod val="50000"/>
                  </a:schemeClr>
                </a:solidFill>
              </a:rPr>
              <a:t>With SSH and Ansible</a:t>
            </a:r>
          </a:p>
          <a:p>
            <a:r>
              <a:rPr lang="en-US" sz="1867" i="1" dirty="0">
                <a:solidFill>
                  <a:schemeClr val="bg1">
                    <a:lumMod val="50000"/>
                  </a:schemeClr>
                </a:solidFill>
              </a:rPr>
              <a:t>I can send commands</a:t>
            </a:r>
          </a:p>
          <a:p>
            <a:r>
              <a:rPr lang="en-US" sz="1867" i="1" dirty="0">
                <a:solidFill>
                  <a:schemeClr val="bg1">
                    <a:lumMod val="50000"/>
                  </a:schemeClr>
                </a:solidFill>
              </a:rPr>
              <a:t>to 500 servers without</a:t>
            </a:r>
          </a:p>
          <a:p>
            <a:r>
              <a:rPr lang="en-US" sz="1867" i="1" dirty="0">
                <a:solidFill>
                  <a:schemeClr val="bg1">
                    <a:lumMod val="50000"/>
                  </a:schemeClr>
                </a:solidFill>
              </a:rPr>
              <a:t>having even used the</a:t>
            </a:r>
          </a:p>
          <a:p>
            <a:r>
              <a:rPr lang="en-US" sz="1867" i="1" dirty="0">
                <a:solidFill>
                  <a:schemeClr val="bg1">
                    <a:lumMod val="50000"/>
                  </a:schemeClr>
                </a:solidFill>
              </a:rPr>
              <a:t>servers before.”</a:t>
            </a:r>
          </a:p>
          <a:p>
            <a:endParaRPr lang="en-US" sz="2400" dirty="0">
              <a:solidFill>
                <a:schemeClr val="bg1">
                  <a:lumMod val="50000"/>
                </a:schemeClr>
              </a:solidFill>
            </a:endParaRPr>
          </a:p>
          <a:p>
            <a:r>
              <a:rPr lang="en-US" sz="2400" dirty="0">
                <a:solidFill>
                  <a:schemeClr val="bg1">
                    <a:lumMod val="50000"/>
                  </a:schemeClr>
                </a:solidFill>
              </a:rPr>
              <a:t> </a:t>
            </a:r>
            <a:r>
              <a:rPr lang="en-US" sz="1600" b="1" dirty="0">
                <a:solidFill>
                  <a:schemeClr val="bg1">
                    <a:lumMod val="50000"/>
                  </a:schemeClr>
                </a:solidFill>
              </a:rPr>
              <a:t>MARK MAAS </a:t>
            </a:r>
            <a:r>
              <a:rPr lang="en-US" sz="1600" dirty="0">
                <a:solidFill>
                  <a:schemeClr val="bg1">
                    <a:lumMod val="50000"/>
                  </a:schemeClr>
                </a:solidFill>
              </a:rPr>
              <a:t>UNIX/LINUX SYSTEMS </a:t>
            </a:r>
          </a:p>
          <a:p>
            <a:r>
              <a:rPr lang="en-US" sz="1600" dirty="0">
                <a:solidFill>
                  <a:schemeClr val="bg1">
                    <a:lumMod val="50000"/>
                  </a:schemeClr>
                </a:solidFill>
              </a:rPr>
              <a:t>ADMINISTRATOR </a:t>
            </a:r>
          </a:p>
          <a:p>
            <a:r>
              <a:rPr lang="en-US" sz="1600" dirty="0">
                <a:solidFill>
                  <a:schemeClr val="bg1">
                    <a:lumMod val="50000"/>
                  </a:schemeClr>
                </a:solidFill>
              </a:rPr>
              <a:t>BINCKBANK </a:t>
            </a:r>
            <a:endParaRPr lang="en-US" sz="1400" i="1" dirty="0">
              <a:solidFill>
                <a:schemeClr val="bg1">
                  <a:lumMod val="50000"/>
                </a:schemeClr>
              </a:solidFill>
            </a:endParaRPr>
          </a:p>
        </p:txBody>
      </p:sp>
    </p:spTree>
    <p:extLst>
      <p:ext uri="{BB962C8B-B14F-4D97-AF65-F5344CB8AC3E}">
        <p14:creationId xmlns:p14="http://schemas.microsoft.com/office/powerpoint/2010/main" val="24889581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571" y="86977"/>
            <a:ext cx="8329047" cy="557127"/>
          </a:xfrm>
        </p:spPr>
        <p:txBody>
          <a:bodyPr>
            <a:normAutofit/>
          </a:bodyPr>
          <a:lstStyle/>
          <a:p>
            <a:r>
              <a:rPr lang="en-US" sz="2800" dirty="0"/>
              <a:t>Ansible CLI command samples:</a:t>
            </a:r>
          </a:p>
        </p:txBody>
      </p:sp>
      <p:sp>
        <p:nvSpPr>
          <p:cNvPr id="3" name="Content Placeholder 2"/>
          <p:cNvSpPr>
            <a:spLocks noGrp="1"/>
          </p:cNvSpPr>
          <p:nvPr>
            <p:ph idx="1"/>
          </p:nvPr>
        </p:nvSpPr>
        <p:spPr>
          <a:xfrm>
            <a:off x="838200" y="1317358"/>
            <a:ext cx="10515600" cy="5230675"/>
          </a:xfrm>
        </p:spPr>
        <p:txBody>
          <a:bodyPr>
            <a:normAutofit/>
          </a:bodyPr>
          <a:lstStyle/>
          <a:p>
            <a:pPr>
              <a:spcBef>
                <a:spcPts val="600"/>
              </a:spcBef>
              <a:spcAft>
                <a:spcPts val="600"/>
              </a:spcAft>
            </a:pPr>
            <a:r>
              <a:rPr lang="en-US" sz="2400" dirty="0">
                <a:cs typeface="Courier New" panose="02070309020205020404" pitchFamily="49" charset="0"/>
              </a:rPr>
              <a:t>Passing </a:t>
            </a:r>
            <a:r>
              <a:rPr lang="en-US" sz="2400" dirty="0" err="1">
                <a:cs typeface="Courier New" panose="02070309020205020404" pitchFamily="49" charset="0"/>
              </a:rPr>
              <a:t>Varibles</a:t>
            </a:r>
            <a:r>
              <a:rPr lang="en-US" sz="2400" dirty="0">
                <a:cs typeface="Courier New" panose="02070309020205020404" pitchFamily="49" charset="0"/>
              </a:rPr>
              <a:t> via CLI</a:t>
            </a:r>
          </a:p>
          <a:p>
            <a:pPr marL="0" indent="0">
              <a:spcBef>
                <a:spcPts val="600"/>
              </a:spcBef>
              <a:spcAft>
                <a:spcPts val="600"/>
              </a:spcAft>
              <a:buNone/>
            </a:pPr>
            <a:endParaRPr lang="en-US" sz="2400" dirty="0">
              <a:cs typeface="Courier New" panose="02070309020205020404" pitchFamily="49" charset="0"/>
            </a:endParaRPr>
          </a:p>
          <a:p>
            <a:pPr>
              <a:spcBef>
                <a:spcPts val="600"/>
              </a:spcBef>
              <a:spcAft>
                <a:spcPts val="600"/>
              </a:spcAft>
            </a:pPr>
            <a:r>
              <a:rPr lang="en-US" sz="2400" dirty="0">
                <a:cs typeface="Courier New" panose="02070309020205020404" pitchFamily="49" charset="0"/>
              </a:rPr>
              <a:t>Check mode (Simulation – </a:t>
            </a:r>
            <a:r>
              <a:rPr lang="en-US" sz="2400" dirty="0"/>
              <a:t>it will not make any changes on remote systems)</a:t>
            </a:r>
          </a:p>
          <a:p>
            <a:pPr marL="0" indent="0">
              <a:spcBef>
                <a:spcPts val="600"/>
              </a:spcBef>
              <a:spcAft>
                <a:spcPts val="600"/>
              </a:spcAft>
              <a:buNone/>
            </a:pPr>
            <a:endParaRPr lang="en-US" sz="2400" dirty="0">
              <a:cs typeface="Courier New" panose="02070309020205020404" pitchFamily="49" charset="0"/>
            </a:endParaRPr>
          </a:p>
          <a:p>
            <a:pPr>
              <a:spcBef>
                <a:spcPts val="600"/>
              </a:spcBef>
              <a:spcAft>
                <a:spcPts val="600"/>
              </a:spcAft>
            </a:pPr>
            <a:r>
              <a:rPr lang="en-US" sz="2400" dirty="0">
                <a:cs typeface="Courier New" panose="02070309020205020404" pitchFamily="49" charset="0"/>
              </a:rPr>
              <a:t>Diff mode (reports changes made or, if used with </a:t>
            </a:r>
            <a:r>
              <a:rPr lang="en-US" sz="2400" dirty="0">
                <a:latin typeface="Courier New" panose="02070309020205020404" pitchFamily="49" charset="0"/>
                <a:cs typeface="Courier New" panose="02070309020205020404" pitchFamily="49" charset="0"/>
              </a:rPr>
              <a:t>--check</a:t>
            </a:r>
            <a:r>
              <a:rPr lang="en-US" sz="2400" dirty="0">
                <a:cs typeface="Courier New" panose="02070309020205020404" pitchFamily="49" charset="0"/>
              </a:rPr>
              <a:t>, the changes that would have been made.  </a:t>
            </a:r>
          </a:p>
          <a:p>
            <a:pPr>
              <a:spcBef>
                <a:spcPts val="600"/>
              </a:spcBef>
              <a:spcAft>
                <a:spcPts val="600"/>
              </a:spcAft>
            </a:pPr>
            <a:endParaRPr lang="en-US" sz="2400" dirty="0">
              <a:cs typeface="Courier New" panose="02070309020205020404" pitchFamily="49" charset="0"/>
            </a:endParaRPr>
          </a:p>
          <a:p>
            <a:pPr>
              <a:spcBef>
                <a:spcPts val="600"/>
              </a:spcBef>
              <a:spcAft>
                <a:spcPts val="600"/>
              </a:spcAft>
            </a:pPr>
            <a:r>
              <a:rPr lang="en-US" sz="2400" dirty="0">
                <a:latin typeface="Courier New" panose="02070309020205020404" pitchFamily="49" charset="0"/>
                <a:cs typeface="Courier New" panose="02070309020205020404" pitchFamily="49" charset="0"/>
              </a:rPr>
              <a:t>--syntax-check </a:t>
            </a:r>
            <a:r>
              <a:rPr lang="en-US" sz="2400" dirty="0">
                <a:cs typeface="Courier New" panose="02070309020205020404" pitchFamily="49" charset="0"/>
              </a:rPr>
              <a:t>option, checks only syntax</a:t>
            </a:r>
          </a:p>
          <a:p>
            <a:pPr marL="0" indent="0">
              <a:spcBef>
                <a:spcPts val="600"/>
              </a:spcBef>
              <a:spcAft>
                <a:spcPts val="600"/>
              </a:spcAft>
              <a:buNone/>
            </a:pPr>
            <a:endParaRPr lang="en-US" sz="2400" dirty="0">
              <a:cs typeface="Courier New" panose="02070309020205020404" pitchFamily="49" charset="0"/>
            </a:endParaRPr>
          </a:p>
          <a:p>
            <a:r>
              <a:rPr lang="en-US" sz="2400" dirty="0">
                <a:cs typeface="Courier New" panose="02070309020205020404" pitchFamily="49" charset="0"/>
              </a:rPr>
              <a:t>Copy file from Ansible server to target machines using the copy module</a:t>
            </a:r>
          </a:p>
          <a:p>
            <a:pPr>
              <a:spcBef>
                <a:spcPts val="600"/>
              </a:spcBef>
              <a:spcAft>
                <a:spcPts val="600"/>
              </a:spcAft>
            </a:pPr>
            <a:endParaRPr lang="en-US" sz="2400" dirty="0">
              <a:cs typeface="Courier New" panose="02070309020205020404" pitchFamily="49" charset="0"/>
            </a:endParaRPr>
          </a:p>
        </p:txBody>
      </p:sp>
      <p:sp>
        <p:nvSpPr>
          <p:cNvPr id="5" name="Rectangle 4">
            <a:extLst>
              <a:ext uri="{FF2B5EF4-FFF2-40B4-BE49-F238E27FC236}">
                <a16:creationId xmlns:a16="http://schemas.microsoft.com/office/drawing/2014/main" id="{B21C323A-2938-814C-B9F9-BFE73FAFBCAD}"/>
              </a:ext>
            </a:extLst>
          </p:cNvPr>
          <p:cNvSpPr/>
          <p:nvPr/>
        </p:nvSpPr>
        <p:spPr>
          <a:xfrm>
            <a:off x="1534333" y="1857598"/>
            <a:ext cx="5951348" cy="297004"/>
          </a:xfrm>
          <a:prstGeom prst="rect">
            <a:avLst/>
          </a:prstGeom>
          <a:solidFill>
            <a:schemeClr val="tx1"/>
          </a:solidFill>
        </p:spPr>
        <p:txBody>
          <a:bodyPr wrap="square">
            <a:spAutoFit/>
          </a:bodyPr>
          <a:lstStyle/>
          <a:p>
            <a:pPr marL="457189" lvl="1" indent="0">
              <a:spcBef>
                <a:spcPts val="600"/>
              </a:spcBef>
              <a:spcAft>
                <a:spcPts val="600"/>
              </a:spcAft>
              <a:buNone/>
            </a:pPr>
            <a:r>
              <a:rPr lang="en-US" sz="1330" dirty="0">
                <a:solidFill>
                  <a:schemeClr val="bg1"/>
                </a:solidFill>
                <a:latin typeface="Courier New" panose="02070309020205020404" pitchFamily="49" charset="0"/>
                <a:cs typeface="Courier New" panose="02070309020205020404" pitchFamily="49" charset="0"/>
              </a:rPr>
              <a:t>ansible-playbook </a:t>
            </a:r>
            <a:r>
              <a:rPr lang="en-US" sz="1330" dirty="0" err="1">
                <a:solidFill>
                  <a:schemeClr val="bg1"/>
                </a:solidFill>
                <a:latin typeface="Courier New" panose="02070309020205020404" pitchFamily="49" charset="0"/>
                <a:cs typeface="Courier New" panose="02070309020205020404" pitchFamily="49" charset="0"/>
              </a:rPr>
              <a:t>playbook.yml</a:t>
            </a:r>
            <a:r>
              <a:rPr lang="en-US" sz="1330" dirty="0">
                <a:solidFill>
                  <a:schemeClr val="bg1"/>
                </a:solidFill>
                <a:latin typeface="Courier New" panose="02070309020205020404" pitchFamily="49" charset="0"/>
                <a:cs typeface="Courier New" panose="02070309020205020404" pitchFamily="49" charset="0"/>
              </a:rPr>
              <a:t> -e "USERNAME=user001"</a:t>
            </a:r>
          </a:p>
        </p:txBody>
      </p:sp>
      <p:sp>
        <p:nvSpPr>
          <p:cNvPr id="6" name="Rectangle 5">
            <a:extLst>
              <a:ext uri="{FF2B5EF4-FFF2-40B4-BE49-F238E27FC236}">
                <a16:creationId xmlns:a16="http://schemas.microsoft.com/office/drawing/2014/main" id="{DB510D7E-9EE0-6649-9A41-3A714DBDC68D}"/>
              </a:ext>
            </a:extLst>
          </p:cNvPr>
          <p:cNvSpPr/>
          <p:nvPr/>
        </p:nvSpPr>
        <p:spPr>
          <a:xfrm>
            <a:off x="1534333" y="2816259"/>
            <a:ext cx="6096000" cy="297004"/>
          </a:xfrm>
          <a:prstGeom prst="rect">
            <a:avLst/>
          </a:prstGeom>
          <a:solidFill>
            <a:schemeClr val="tx1"/>
          </a:solidFill>
        </p:spPr>
        <p:txBody>
          <a:bodyPr>
            <a:spAutoFit/>
          </a:bodyPr>
          <a:lstStyle/>
          <a:p>
            <a:pPr marL="457189" lvl="1" indent="0">
              <a:spcBef>
                <a:spcPts val="600"/>
              </a:spcBef>
              <a:spcAft>
                <a:spcPts val="600"/>
              </a:spcAft>
              <a:buNone/>
            </a:pPr>
            <a:r>
              <a:rPr lang="en-US" sz="1330" dirty="0">
                <a:solidFill>
                  <a:schemeClr val="bg1"/>
                </a:solidFill>
                <a:latin typeface="Courier New" panose="02070309020205020404" pitchFamily="49" charset="0"/>
                <a:cs typeface="Courier New" panose="02070309020205020404" pitchFamily="49" charset="0"/>
              </a:rPr>
              <a:t>ansible-playbook playbooks/</a:t>
            </a:r>
            <a:r>
              <a:rPr lang="en-US" sz="1330" dirty="0" err="1">
                <a:solidFill>
                  <a:schemeClr val="bg1"/>
                </a:solidFill>
                <a:latin typeface="Courier New" panose="02070309020205020404" pitchFamily="49" charset="0"/>
                <a:cs typeface="Courier New" panose="02070309020205020404" pitchFamily="49" charset="0"/>
              </a:rPr>
              <a:t>PLAYBOOK_NAME.yml</a:t>
            </a:r>
            <a:r>
              <a:rPr lang="en-US" sz="1330" dirty="0">
                <a:solidFill>
                  <a:schemeClr val="bg1"/>
                </a:solidFill>
                <a:latin typeface="Courier New" panose="02070309020205020404" pitchFamily="49" charset="0"/>
                <a:cs typeface="Courier New" panose="02070309020205020404" pitchFamily="49" charset="0"/>
              </a:rPr>
              <a:t> --check</a:t>
            </a:r>
          </a:p>
        </p:txBody>
      </p:sp>
      <p:sp>
        <p:nvSpPr>
          <p:cNvPr id="7" name="Rectangle 6">
            <a:extLst>
              <a:ext uri="{FF2B5EF4-FFF2-40B4-BE49-F238E27FC236}">
                <a16:creationId xmlns:a16="http://schemas.microsoft.com/office/drawing/2014/main" id="{DF78700E-DF4F-A649-97C0-0F194A4ECD2E}"/>
              </a:ext>
            </a:extLst>
          </p:cNvPr>
          <p:cNvSpPr/>
          <p:nvPr/>
        </p:nvSpPr>
        <p:spPr>
          <a:xfrm>
            <a:off x="1553706" y="3991897"/>
            <a:ext cx="6940658" cy="297004"/>
          </a:xfrm>
          <a:prstGeom prst="rect">
            <a:avLst/>
          </a:prstGeom>
          <a:solidFill>
            <a:schemeClr val="tx1"/>
          </a:solidFill>
        </p:spPr>
        <p:txBody>
          <a:bodyPr wrap="square">
            <a:spAutoFit/>
          </a:bodyPr>
          <a:lstStyle/>
          <a:p>
            <a:pPr marL="457189" lvl="1" indent="0">
              <a:spcBef>
                <a:spcPts val="600"/>
              </a:spcBef>
              <a:spcAft>
                <a:spcPts val="600"/>
              </a:spcAft>
              <a:buNone/>
            </a:pPr>
            <a:r>
              <a:rPr lang="en-US" sz="1330" dirty="0">
                <a:solidFill>
                  <a:schemeClr val="bg1"/>
                </a:solidFill>
                <a:latin typeface="Courier New" panose="02070309020205020404" pitchFamily="49" charset="0"/>
                <a:cs typeface="Courier New" panose="02070309020205020404" pitchFamily="49" charset="0"/>
              </a:rPr>
              <a:t>ansible-playbook playbooks/</a:t>
            </a:r>
            <a:r>
              <a:rPr lang="en-US" sz="1330" dirty="0" err="1">
                <a:solidFill>
                  <a:schemeClr val="bg1"/>
                </a:solidFill>
                <a:latin typeface="Courier New" panose="02070309020205020404" pitchFamily="49" charset="0"/>
                <a:cs typeface="Courier New" panose="02070309020205020404" pitchFamily="49" charset="0"/>
              </a:rPr>
              <a:t>PLAYBOOK_NAME.yml</a:t>
            </a:r>
            <a:r>
              <a:rPr lang="en-US" sz="1330" dirty="0">
                <a:solidFill>
                  <a:schemeClr val="bg1"/>
                </a:solidFill>
                <a:latin typeface="Courier New" panose="02070309020205020404" pitchFamily="49" charset="0"/>
                <a:cs typeface="Courier New" panose="02070309020205020404" pitchFamily="49" charset="0"/>
              </a:rPr>
              <a:t> –-check --diff</a:t>
            </a:r>
          </a:p>
        </p:txBody>
      </p:sp>
      <p:sp>
        <p:nvSpPr>
          <p:cNvPr id="8" name="Rectangle 7">
            <a:extLst>
              <a:ext uri="{FF2B5EF4-FFF2-40B4-BE49-F238E27FC236}">
                <a16:creationId xmlns:a16="http://schemas.microsoft.com/office/drawing/2014/main" id="{4ABA8FA5-1BD4-CA41-81AE-C6FA707F2D20}"/>
              </a:ext>
            </a:extLst>
          </p:cNvPr>
          <p:cNvSpPr/>
          <p:nvPr/>
        </p:nvSpPr>
        <p:spPr>
          <a:xfrm>
            <a:off x="1553706" y="6069147"/>
            <a:ext cx="6901912" cy="297004"/>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 -m copy -a "</a:t>
            </a:r>
            <a:r>
              <a:rPr lang="en-US" sz="1330" dirty="0" err="1">
                <a:solidFill>
                  <a:schemeClr val="bg1"/>
                </a:solidFill>
                <a:latin typeface="Courier New" panose="02070309020205020404" pitchFamily="49" charset="0"/>
                <a:cs typeface="Courier New" panose="02070309020205020404" pitchFamily="49" charset="0"/>
              </a:rPr>
              <a:t>src</a:t>
            </a:r>
            <a:r>
              <a:rPr lang="en-US" sz="1330" dirty="0">
                <a:solidFill>
                  <a:schemeClr val="bg1"/>
                </a:solidFill>
                <a:latin typeface="Courier New" panose="02070309020205020404" pitchFamily="49" charset="0"/>
                <a:cs typeface="Courier New" panose="02070309020205020404" pitchFamily="49" charset="0"/>
              </a:rPr>
              <a:t>=/</a:t>
            </a:r>
            <a:r>
              <a:rPr lang="en-US" sz="1330" dirty="0" err="1">
                <a:solidFill>
                  <a:schemeClr val="bg1"/>
                </a:solidFill>
                <a:latin typeface="Courier New" panose="02070309020205020404" pitchFamily="49" charset="0"/>
                <a:cs typeface="Courier New" panose="02070309020205020404" pitchFamily="49" charset="0"/>
              </a:rPr>
              <a:t>tmp</a:t>
            </a:r>
            <a:r>
              <a:rPr lang="en-US" sz="1330" dirty="0">
                <a:solidFill>
                  <a:schemeClr val="bg1"/>
                </a:solidFill>
                <a:latin typeface="Courier New" panose="02070309020205020404" pitchFamily="49" charset="0"/>
                <a:cs typeface="Courier New" panose="02070309020205020404" pitchFamily="49" charset="0"/>
              </a:rPr>
              <a:t>/file </a:t>
            </a:r>
            <a:r>
              <a:rPr lang="en-US" sz="1330" dirty="0" err="1">
                <a:solidFill>
                  <a:schemeClr val="bg1"/>
                </a:solidFill>
                <a:latin typeface="Courier New" panose="02070309020205020404" pitchFamily="49" charset="0"/>
                <a:cs typeface="Courier New" panose="02070309020205020404" pitchFamily="49" charset="0"/>
              </a:rPr>
              <a:t>dest</a:t>
            </a:r>
            <a:r>
              <a:rPr lang="en-US" sz="1330" dirty="0">
                <a:solidFill>
                  <a:schemeClr val="bg1"/>
                </a:solidFill>
                <a:latin typeface="Courier New" panose="02070309020205020404" pitchFamily="49" charset="0"/>
                <a:cs typeface="Courier New" panose="02070309020205020404" pitchFamily="49" charset="0"/>
              </a:rPr>
              <a:t>=/</a:t>
            </a:r>
            <a:r>
              <a:rPr lang="en-US" sz="1330" dirty="0" err="1">
                <a:solidFill>
                  <a:schemeClr val="bg1"/>
                </a:solidFill>
                <a:latin typeface="Courier New" panose="02070309020205020404" pitchFamily="49" charset="0"/>
                <a:cs typeface="Courier New" panose="02070309020205020404" pitchFamily="49" charset="0"/>
              </a:rPr>
              <a:t>tmp</a:t>
            </a:r>
            <a:r>
              <a:rPr lang="en-US" sz="1330" dirty="0">
                <a:solidFill>
                  <a:schemeClr val="bg1"/>
                </a:solidFill>
                <a:latin typeface="Courier New" panose="02070309020205020404" pitchFamily="49" charset="0"/>
                <a:cs typeface="Courier New" panose="02070309020205020404" pitchFamily="49" charset="0"/>
              </a:rPr>
              <a:t>/</a:t>
            </a:r>
            <a:r>
              <a:rPr lang="en-US" sz="1330" dirty="0" err="1">
                <a:solidFill>
                  <a:schemeClr val="bg1"/>
                </a:solidFill>
                <a:latin typeface="Courier New" panose="02070309020205020404" pitchFamily="49" charset="0"/>
                <a:cs typeface="Courier New" panose="02070309020205020404" pitchFamily="49" charset="0"/>
              </a:rPr>
              <a:t>filetarget</a:t>
            </a:r>
            <a:r>
              <a:rPr lang="en-US" sz="1330" dirty="0">
                <a:solidFill>
                  <a:schemeClr val="bg1"/>
                </a:solidFill>
                <a:latin typeface="Courier New" panose="02070309020205020404" pitchFamily="49" charset="0"/>
                <a:cs typeface="Courier New" panose="02070309020205020404" pitchFamily="49" charset="0"/>
              </a:rPr>
              <a:t>;" all</a:t>
            </a:r>
          </a:p>
        </p:txBody>
      </p:sp>
      <p:sp>
        <p:nvSpPr>
          <p:cNvPr id="9" name="Rectangle 8">
            <a:extLst>
              <a:ext uri="{FF2B5EF4-FFF2-40B4-BE49-F238E27FC236}">
                <a16:creationId xmlns:a16="http://schemas.microsoft.com/office/drawing/2014/main" id="{0745866D-88B1-FB4C-9763-78473F33A2B5}"/>
              </a:ext>
            </a:extLst>
          </p:cNvPr>
          <p:cNvSpPr/>
          <p:nvPr/>
        </p:nvSpPr>
        <p:spPr>
          <a:xfrm>
            <a:off x="1593743" y="5121463"/>
            <a:ext cx="6713349" cy="297004"/>
          </a:xfrm>
          <a:prstGeom prst="rect">
            <a:avLst/>
          </a:prstGeom>
          <a:solidFill>
            <a:schemeClr val="tx1"/>
          </a:solidFill>
        </p:spPr>
        <p:txBody>
          <a:bodyPr wrap="square">
            <a:spAutoFit/>
          </a:bodyPr>
          <a:lstStyle/>
          <a:p>
            <a:pPr marL="457189" lvl="1">
              <a:spcBef>
                <a:spcPts val="600"/>
              </a:spcBef>
              <a:spcAft>
                <a:spcPts val="600"/>
              </a:spcAft>
            </a:pPr>
            <a:r>
              <a:rPr lang="en-US" sz="1330" dirty="0">
                <a:solidFill>
                  <a:schemeClr val="bg1"/>
                </a:solidFill>
                <a:latin typeface="Courier New" panose="02070309020205020404" pitchFamily="49" charset="0"/>
                <a:cs typeface="Courier New" panose="02070309020205020404" pitchFamily="49" charset="0"/>
              </a:rPr>
              <a:t>ansible-playbook playbooks/</a:t>
            </a:r>
            <a:r>
              <a:rPr lang="en-US" sz="1330" dirty="0" err="1">
                <a:solidFill>
                  <a:schemeClr val="bg1"/>
                </a:solidFill>
                <a:latin typeface="Courier New" panose="02070309020205020404" pitchFamily="49" charset="0"/>
                <a:cs typeface="Courier New" panose="02070309020205020404" pitchFamily="49" charset="0"/>
              </a:rPr>
              <a:t>PLAYBOOK_NAME.yml</a:t>
            </a:r>
            <a:r>
              <a:rPr lang="en-US" sz="1330" dirty="0">
                <a:solidFill>
                  <a:schemeClr val="bg1"/>
                </a:solidFill>
                <a:latin typeface="Courier New" panose="02070309020205020404" pitchFamily="49" charset="0"/>
                <a:cs typeface="Courier New" panose="02070309020205020404" pitchFamily="49" charset="0"/>
              </a:rPr>
              <a:t> –-syntax-check</a:t>
            </a:r>
          </a:p>
        </p:txBody>
      </p:sp>
    </p:spTree>
    <p:extLst>
      <p:ext uri="{BB962C8B-B14F-4D97-AF65-F5344CB8AC3E}">
        <p14:creationId xmlns:p14="http://schemas.microsoft.com/office/powerpoint/2010/main" val="33502219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8BAC29F-966D-CF41-8A46-6BC0D0691536}"/>
              </a:ext>
            </a:extLst>
          </p:cNvPr>
          <p:cNvGrpSpPr/>
          <p:nvPr/>
        </p:nvGrpSpPr>
        <p:grpSpPr>
          <a:xfrm>
            <a:off x="765858" y="2016129"/>
            <a:ext cx="2943828" cy="987501"/>
            <a:chOff x="1969831" y="3248391"/>
            <a:chExt cx="3853720" cy="1206756"/>
          </a:xfrm>
        </p:grpSpPr>
        <p:sp>
          <p:nvSpPr>
            <p:cNvPr id="6" name="TextBox 5">
              <a:extLst>
                <a:ext uri="{FF2B5EF4-FFF2-40B4-BE49-F238E27FC236}">
                  <a16:creationId xmlns:a16="http://schemas.microsoft.com/office/drawing/2014/main" id="{91D74D9B-EDD1-224F-A319-D12FE263FDE3}"/>
                </a:ext>
              </a:extLst>
            </p:cNvPr>
            <p:cNvSpPr txBox="1"/>
            <p:nvPr/>
          </p:nvSpPr>
          <p:spPr>
            <a:xfrm>
              <a:off x="5050582" y="4085815"/>
              <a:ext cx="772969" cy="369332"/>
            </a:xfrm>
            <a:prstGeom prst="rect">
              <a:avLst/>
            </a:prstGeom>
            <a:noFill/>
          </p:spPr>
          <p:txBody>
            <a:bodyPr wrap="none" rtlCol="0">
              <a:spAutoFit/>
            </a:bodyPr>
            <a:lstStyle/>
            <a:p>
              <a:r>
                <a:rPr lang="en-US" dirty="0">
                  <a:latin typeface="Cavolini" panose="03000502040302020204" pitchFamily="66" charset="0"/>
                  <a:cs typeface="Cavolini" panose="03000502040302020204" pitchFamily="66" charset="0"/>
                </a:rPr>
                <a:t>nso1</a:t>
              </a:r>
            </a:p>
          </p:txBody>
        </p:sp>
        <p:pic>
          <p:nvPicPr>
            <p:cNvPr id="7" name="Picture 6">
              <a:extLst>
                <a:ext uri="{FF2B5EF4-FFF2-40B4-BE49-F238E27FC236}">
                  <a16:creationId xmlns:a16="http://schemas.microsoft.com/office/drawing/2014/main" id="{C6893627-7311-9B4C-B735-A54C91200ED0}"/>
                </a:ext>
              </a:extLst>
            </p:cNvPr>
            <p:cNvPicPr>
              <a:picLocks noChangeAspect="1"/>
            </p:cNvPicPr>
            <p:nvPr/>
          </p:nvPicPr>
          <p:blipFill>
            <a:blip r:embed="rId2"/>
            <a:stretch>
              <a:fillRect/>
            </a:stretch>
          </p:blipFill>
          <p:spPr>
            <a:xfrm>
              <a:off x="5164067" y="3263720"/>
              <a:ext cx="444982" cy="792624"/>
            </a:xfrm>
            <a:prstGeom prst="rect">
              <a:avLst/>
            </a:prstGeom>
          </p:spPr>
        </p:pic>
        <p:pic>
          <p:nvPicPr>
            <p:cNvPr id="8" name="Picture 7">
              <a:extLst>
                <a:ext uri="{FF2B5EF4-FFF2-40B4-BE49-F238E27FC236}">
                  <a16:creationId xmlns:a16="http://schemas.microsoft.com/office/drawing/2014/main" id="{BDBB3106-4792-B641-AED8-E9B52E9EA542}"/>
                </a:ext>
              </a:extLst>
            </p:cNvPr>
            <p:cNvPicPr>
              <a:picLocks noChangeAspect="1"/>
            </p:cNvPicPr>
            <p:nvPr/>
          </p:nvPicPr>
          <p:blipFill>
            <a:blip r:embed="rId3"/>
            <a:stretch>
              <a:fillRect/>
            </a:stretch>
          </p:blipFill>
          <p:spPr>
            <a:xfrm>
              <a:off x="1969831" y="3263720"/>
              <a:ext cx="889489" cy="617126"/>
            </a:xfrm>
            <a:prstGeom prst="rect">
              <a:avLst/>
            </a:prstGeom>
          </p:spPr>
        </p:pic>
        <p:sp>
          <p:nvSpPr>
            <p:cNvPr id="9" name="TextBox 8">
              <a:extLst>
                <a:ext uri="{FF2B5EF4-FFF2-40B4-BE49-F238E27FC236}">
                  <a16:creationId xmlns:a16="http://schemas.microsoft.com/office/drawing/2014/main" id="{9A87CEF2-D9A2-E54F-B533-27CB8D290A21}"/>
                </a:ext>
              </a:extLst>
            </p:cNvPr>
            <p:cNvSpPr txBox="1"/>
            <p:nvPr/>
          </p:nvSpPr>
          <p:spPr>
            <a:xfrm rot="222629">
              <a:off x="2867946" y="3625845"/>
              <a:ext cx="1745256" cy="343359"/>
            </a:xfrm>
            <a:prstGeom prst="rect">
              <a:avLst/>
            </a:prstGeom>
            <a:noFill/>
          </p:spPr>
          <p:txBody>
            <a:bodyPr wrap="none" rtlCol="0">
              <a:spAutoFit/>
            </a:bodyPr>
            <a:lstStyle/>
            <a:p>
              <a:r>
                <a:rPr lang="en-US" sz="1600" i="1" dirty="0"/>
                <a:t>Sends a module</a:t>
              </a:r>
            </a:p>
          </p:txBody>
        </p:sp>
        <p:sp>
          <p:nvSpPr>
            <p:cNvPr id="10" name="Striped Right Arrow 9">
              <a:extLst>
                <a:ext uri="{FF2B5EF4-FFF2-40B4-BE49-F238E27FC236}">
                  <a16:creationId xmlns:a16="http://schemas.microsoft.com/office/drawing/2014/main" id="{FCFD943C-8AEF-034F-8100-0D961CA803F6}"/>
                </a:ext>
              </a:extLst>
            </p:cNvPr>
            <p:cNvSpPr/>
            <p:nvPr/>
          </p:nvSpPr>
          <p:spPr>
            <a:xfrm rot="345613">
              <a:off x="3055090" y="3564223"/>
              <a:ext cx="1844065" cy="112306"/>
            </a:xfrm>
            <a:prstGeom prst="stripedRightArrow">
              <a:avLst/>
            </a:prstGeom>
            <a:solidFill>
              <a:schemeClr val="accent1">
                <a:alpha val="22000"/>
              </a:schemeClr>
            </a:solidFill>
            <a:ln>
              <a:solidFill>
                <a:schemeClr val="accent1">
                  <a:shade val="50000"/>
                  <a:alpha val="2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4A0008C-A61C-734C-A440-D99E3949CC01}"/>
                </a:ext>
              </a:extLst>
            </p:cNvPr>
            <p:cNvSpPr txBox="1"/>
            <p:nvPr/>
          </p:nvSpPr>
          <p:spPr>
            <a:xfrm rot="311474">
              <a:off x="3604175" y="3248391"/>
              <a:ext cx="731631" cy="280930"/>
            </a:xfrm>
            <a:prstGeom prst="rect">
              <a:avLst/>
            </a:prstGeom>
            <a:noFill/>
          </p:spPr>
          <p:txBody>
            <a:bodyPr wrap="square" rtlCol="0">
              <a:spAutoFit/>
            </a:bodyPr>
            <a:lstStyle/>
            <a:p>
              <a:r>
                <a:rPr lang="en-US" sz="1200" dirty="0" err="1">
                  <a:latin typeface="Cavolini" panose="03000502040302020204" pitchFamily="66" charset="0"/>
                  <a:cs typeface="Cavolini" panose="03000502040302020204" pitchFamily="66" charset="0"/>
                </a:rPr>
                <a:t>ssh</a:t>
              </a:r>
              <a:endParaRPr lang="en-US" sz="1200" dirty="0">
                <a:latin typeface="Cavolini" panose="03000502040302020204" pitchFamily="66" charset="0"/>
                <a:cs typeface="Cavolini" panose="03000502040302020204" pitchFamily="66" charset="0"/>
              </a:endParaRPr>
            </a:p>
          </p:txBody>
        </p:sp>
      </p:grpSp>
      <p:sp>
        <p:nvSpPr>
          <p:cNvPr id="12" name="Rectangle 11">
            <a:extLst>
              <a:ext uri="{FF2B5EF4-FFF2-40B4-BE49-F238E27FC236}">
                <a16:creationId xmlns:a16="http://schemas.microsoft.com/office/drawing/2014/main" id="{624A50CD-EFBD-AD40-803B-269F746929E7}"/>
              </a:ext>
            </a:extLst>
          </p:cNvPr>
          <p:cNvSpPr/>
          <p:nvPr/>
        </p:nvSpPr>
        <p:spPr>
          <a:xfrm>
            <a:off x="4735085" y="1727848"/>
            <a:ext cx="5335383" cy="1754326"/>
          </a:xfrm>
          <a:prstGeom prst="rect">
            <a:avLst/>
          </a:prstGeom>
          <a:solidFill>
            <a:schemeClr val="tx1"/>
          </a:solidFill>
        </p:spPr>
        <p:txBody>
          <a:bodyPr wrap="square">
            <a:spAutoFit/>
          </a:bodyPr>
          <a:lstStyle/>
          <a:p>
            <a:r>
              <a:rPr lang="en-US" sz="1200" dirty="0">
                <a:solidFill>
                  <a:schemeClr val="bg1"/>
                </a:solidFill>
                <a:latin typeface="Courier New" panose="02070309020205020404" pitchFamily="49" charset="0"/>
                <a:cs typeface="Courier New" panose="02070309020205020404" pitchFamily="49" charset="0"/>
              </a:rPr>
              <a:t>$ ansible nso1 -m setup -a </a:t>
            </a:r>
            <a:r>
              <a:rPr lang="en-US" sz="1200" dirty="0">
                <a:highlight>
                  <a:srgbClr val="FFFF00"/>
                </a:highlight>
                <a:latin typeface="Courier New" panose="02070309020205020404" pitchFamily="49" charset="0"/>
                <a:cs typeface="Courier New" panose="02070309020205020404" pitchFamily="49" charset="0"/>
              </a:rPr>
              <a:t>'filter=</a:t>
            </a:r>
            <a:r>
              <a:rPr lang="en-US" sz="1200" dirty="0" err="1">
                <a:highlight>
                  <a:srgbClr val="FFFF00"/>
                </a:highlight>
                <a:latin typeface="Courier New" panose="02070309020205020404" pitchFamily="49" charset="0"/>
                <a:cs typeface="Courier New" panose="02070309020205020404" pitchFamily="49" charset="0"/>
              </a:rPr>
              <a:t>ansible_eth</a:t>
            </a:r>
            <a:r>
              <a:rPr lang="en-US" sz="1200" dirty="0">
                <a:highlight>
                  <a:srgbClr val="FFFF00"/>
                </a:highlight>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nso1 | SUCCESS =&gt; {</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ansible_facts</a:t>
            </a:r>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"ansible_eth0": {</a:t>
            </a:r>
          </a:p>
          <a:p>
            <a:r>
              <a:rPr lang="en-US" sz="1200" dirty="0">
                <a:solidFill>
                  <a:schemeClr val="bg1"/>
                </a:solidFill>
                <a:latin typeface="Courier New" panose="02070309020205020404" pitchFamily="49" charset="0"/>
                <a:cs typeface="Courier New" panose="02070309020205020404" pitchFamily="49" charset="0"/>
              </a:rPr>
              <a:t>            "active": true,</a:t>
            </a:r>
          </a:p>
          <a:p>
            <a:r>
              <a:rPr lang="en-US" sz="1200" dirty="0">
                <a:solidFill>
                  <a:schemeClr val="bg1"/>
                </a:solidFill>
                <a:latin typeface="Courier New" panose="02070309020205020404" pitchFamily="49" charset="0"/>
                <a:cs typeface="Courier New" panose="02070309020205020404" pitchFamily="49" charset="0"/>
              </a:rPr>
              <a:t>            "device": "eth0",</a:t>
            </a:r>
          </a:p>
          <a:p>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 "ipv4": {</a:t>
            </a:r>
          </a:p>
          <a:p>
            <a:r>
              <a:rPr lang="en-US" sz="1200" dirty="0">
                <a:solidFill>
                  <a:schemeClr val="bg1"/>
                </a:solidFill>
                <a:latin typeface="Courier New" panose="02070309020205020404" pitchFamily="49" charset="0"/>
                <a:cs typeface="Courier New" panose="02070309020205020404" pitchFamily="49" charset="0"/>
              </a:rPr>
              <a:t>                "address": "10.0.2.15"</a:t>
            </a:r>
          </a:p>
        </p:txBody>
      </p:sp>
      <p:sp>
        <p:nvSpPr>
          <p:cNvPr id="13" name="Rectangle 12">
            <a:extLst>
              <a:ext uri="{FF2B5EF4-FFF2-40B4-BE49-F238E27FC236}">
                <a16:creationId xmlns:a16="http://schemas.microsoft.com/office/drawing/2014/main" id="{399F6D90-51F2-CB4E-8242-BC9B42E80190}"/>
              </a:ext>
            </a:extLst>
          </p:cNvPr>
          <p:cNvSpPr/>
          <p:nvPr/>
        </p:nvSpPr>
        <p:spPr>
          <a:xfrm>
            <a:off x="4799729" y="3957696"/>
            <a:ext cx="7784508" cy="2123658"/>
          </a:xfrm>
          <a:prstGeom prst="rect">
            <a:avLst/>
          </a:prstGeom>
          <a:solidFill>
            <a:schemeClr val="tx1"/>
          </a:solidFill>
        </p:spPr>
        <p:txBody>
          <a:bodyPr wrap="square">
            <a:spAutoFit/>
          </a:bodyPr>
          <a:lstStyle/>
          <a:p>
            <a:r>
              <a:rPr lang="en-US" sz="1200" dirty="0">
                <a:solidFill>
                  <a:schemeClr val="bg1"/>
                </a:solidFill>
                <a:latin typeface="Courier New" panose="02070309020205020404" pitchFamily="49" charset="0"/>
                <a:cs typeface="Courier New" panose="02070309020205020404" pitchFamily="49" charset="0"/>
              </a:rPr>
              <a:t>$ ansible nso1 -m setup -a </a:t>
            </a:r>
            <a:r>
              <a:rPr lang="en-US" sz="1200" dirty="0">
                <a:highlight>
                  <a:srgbClr val="FFFF00"/>
                </a:highlight>
                <a:latin typeface="Courier New" panose="02070309020205020404" pitchFamily="49" charset="0"/>
                <a:cs typeface="Courier New" panose="02070309020205020404" pitchFamily="49" charset="0"/>
              </a:rPr>
              <a:t>'filter=</a:t>
            </a:r>
            <a:r>
              <a:rPr lang="en-US" sz="1200" dirty="0" err="1">
                <a:highlight>
                  <a:srgbClr val="FFFF00"/>
                </a:highlight>
                <a:latin typeface="Courier New" panose="02070309020205020404" pitchFamily="49" charset="0"/>
                <a:cs typeface="Courier New" panose="02070309020205020404" pitchFamily="49" charset="0"/>
              </a:rPr>
              <a:t>ansible_local</a:t>
            </a:r>
            <a:r>
              <a:rPr lang="en-US" sz="1200" dirty="0">
                <a:highlight>
                  <a:srgbClr val="FFFF00"/>
                </a:highlight>
                <a:latin typeface="Courier New" panose="02070309020205020404" pitchFamily="49" charset="0"/>
                <a:cs typeface="Courier New" panose="02070309020205020404" pitchFamily="49" charset="0"/>
              </a:rPr>
              <a:t>'</a:t>
            </a:r>
          </a:p>
          <a:p>
            <a:endParaRPr lang="en-US" sz="1200" b="1"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nso1 | SUCCESS =&gt; {</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ansible_facts</a:t>
            </a:r>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ansible_local</a:t>
            </a:r>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"test": {</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ethernet_info</a:t>
            </a:r>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"notes": "network bridged with </a:t>
            </a:r>
            <a:r>
              <a:rPr lang="en-US" sz="1200" dirty="0" err="1">
                <a:solidFill>
                  <a:schemeClr val="bg1"/>
                </a:solidFill>
                <a:latin typeface="Courier New" panose="02070309020205020404" pitchFamily="49" charset="0"/>
                <a:cs typeface="Courier New" panose="02070309020205020404" pitchFamily="49" charset="0"/>
              </a:rPr>
              <a:t>virtualbox</a:t>
            </a:r>
            <a:r>
              <a:rPr lang="en-US" sz="1200" dirty="0">
                <a:solidFill>
                  <a:schemeClr val="bg1"/>
                </a:solidFill>
                <a:latin typeface="Courier New" panose="02070309020205020404" pitchFamily="49" charset="0"/>
                <a:cs typeface="Courier New" panose="02070309020205020404" pitchFamily="49" charset="0"/>
              </a:rPr>
              <a:t> 10.0.2.15</a:t>
            </a:r>
          </a:p>
          <a:p>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        </a:t>
            </a:r>
            <a:r>
              <a:rPr lang="en-US" sz="1200" b="1" dirty="0">
                <a:solidFill>
                  <a:schemeClr val="bg1"/>
                </a:solidFill>
                <a:latin typeface="Courier New" panose="02070309020205020404" pitchFamily="49" charset="0"/>
                <a:cs typeface="Courier New" panose="02070309020205020404" pitchFamily="49" charset="0"/>
              </a:rPr>
              <a:t>}</a:t>
            </a:r>
          </a:p>
          <a:p>
            <a:r>
              <a:rPr lang="en-US" sz="1200" b="1" dirty="0">
                <a:solidFill>
                  <a:schemeClr val="bg1"/>
                </a:solidFill>
                <a:latin typeface="Courier New" panose="02070309020205020404" pitchFamily="49" charset="0"/>
                <a:cs typeface="Courier New" panose="02070309020205020404" pitchFamily="49" charset="0"/>
              </a:rPr>
              <a:t>    },</a:t>
            </a:r>
            <a:endParaRPr lang="en-US" sz="1200" dirty="0">
              <a:solidFill>
                <a:schemeClr val="bg1"/>
              </a:solidFill>
              <a:latin typeface="Courier New" panose="02070309020205020404" pitchFamily="49" charset="0"/>
              <a:cs typeface="Courier New" panose="02070309020205020404" pitchFamily="49" charset="0"/>
            </a:endParaRPr>
          </a:p>
        </p:txBody>
      </p:sp>
      <p:sp>
        <p:nvSpPr>
          <p:cNvPr id="14" name="Rectangle 13">
            <a:extLst>
              <a:ext uri="{FF2B5EF4-FFF2-40B4-BE49-F238E27FC236}">
                <a16:creationId xmlns:a16="http://schemas.microsoft.com/office/drawing/2014/main" id="{88C02477-E266-F942-8557-671B669248DF}"/>
              </a:ext>
            </a:extLst>
          </p:cNvPr>
          <p:cNvSpPr/>
          <p:nvPr/>
        </p:nvSpPr>
        <p:spPr>
          <a:xfrm>
            <a:off x="833242" y="791568"/>
            <a:ext cx="6096000" cy="646331"/>
          </a:xfrm>
          <a:prstGeom prst="rect">
            <a:avLst/>
          </a:prstGeom>
        </p:spPr>
        <p:txBody>
          <a:bodyPr>
            <a:spAutoFit/>
          </a:bodyPr>
          <a:lstStyle/>
          <a:p>
            <a:r>
              <a:rPr lang="en-US" sz="1200" b="1" dirty="0">
                <a:latin typeface="Andale Mono" panose="020B0509000000000004" pitchFamily="49" charset="0"/>
              </a:rPr>
              <a:t>ansible nso1 -m setup -a 'filter=</a:t>
            </a:r>
            <a:r>
              <a:rPr lang="en-US" sz="1200" b="1" dirty="0" err="1">
                <a:latin typeface="Andale Mono" panose="020B0509000000000004" pitchFamily="49" charset="0"/>
              </a:rPr>
              <a:t>ansible_eth</a:t>
            </a:r>
            <a:r>
              <a:rPr lang="en-US" sz="1200" b="1" dirty="0">
                <a:latin typeface="Andale Mono" panose="020B0509000000000004" pitchFamily="49" charset="0"/>
              </a:rPr>
              <a:t>*’</a:t>
            </a:r>
          </a:p>
          <a:p>
            <a:endParaRPr lang="en-US" sz="1200" b="1" dirty="0">
              <a:latin typeface="Andale Mono" panose="020B0509000000000004" pitchFamily="49" charset="0"/>
            </a:endParaRPr>
          </a:p>
          <a:p>
            <a:r>
              <a:rPr lang="en-US" sz="1200" b="1" dirty="0">
                <a:latin typeface="Andale Mono" panose="020B0509000000000004" pitchFamily="49" charset="0"/>
              </a:rPr>
              <a:t>ansible nso1 -m setup -a 'filter=</a:t>
            </a:r>
            <a:r>
              <a:rPr lang="en-US" sz="1200" b="1" dirty="0" err="1">
                <a:latin typeface="Andale Mono" panose="020B0509000000000004" pitchFamily="49" charset="0"/>
              </a:rPr>
              <a:t>ansible_local</a:t>
            </a:r>
            <a:r>
              <a:rPr lang="en-US" sz="1200" b="1" dirty="0">
                <a:latin typeface="Andale Mono" panose="020B0509000000000004" pitchFamily="49" charset="0"/>
              </a:rPr>
              <a:t>'</a:t>
            </a:r>
          </a:p>
        </p:txBody>
      </p:sp>
      <p:sp>
        <p:nvSpPr>
          <p:cNvPr id="17" name="Rectangle 16">
            <a:extLst>
              <a:ext uri="{FF2B5EF4-FFF2-40B4-BE49-F238E27FC236}">
                <a16:creationId xmlns:a16="http://schemas.microsoft.com/office/drawing/2014/main" id="{5FA61BA5-7518-D64E-ACD0-F8EACF1AE3D3}"/>
              </a:ext>
            </a:extLst>
          </p:cNvPr>
          <p:cNvSpPr/>
          <p:nvPr/>
        </p:nvSpPr>
        <p:spPr>
          <a:xfrm>
            <a:off x="150071" y="4142362"/>
            <a:ext cx="4543463" cy="1754326"/>
          </a:xfrm>
          <a:prstGeom prst="rect">
            <a:avLst/>
          </a:prstGeom>
          <a:solidFill>
            <a:schemeClr val="accent4"/>
          </a:solidFill>
        </p:spPr>
        <p:txBody>
          <a:bodyPr wrap="square">
            <a:spAutoFit/>
          </a:bodyPr>
          <a:lstStyle/>
          <a:p>
            <a:r>
              <a:rPr lang="en-US" sz="1200" dirty="0"/>
              <a:t>/</a:t>
            </a:r>
            <a:r>
              <a:rPr lang="en-US" sz="1200" dirty="0" err="1"/>
              <a:t>etc</a:t>
            </a:r>
            <a:r>
              <a:rPr lang="en-US" sz="1200" dirty="0"/>
              <a:t>/ansible/</a:t>
            </a:r>
            <a:r>
              <a:rPr lang="en-US" sz="1200" dirty="0" err="1"/>
              <a:t>facts.d</a:t>
            </a:r>
            <a:endParaRPr lang="en-US" sz="1200" dirty="0"/>
          </a:p>
          <a:p>
            <a:br>
              <a:rPr lang="en-US" sz="1200" dirty="0">
                <a:latin typeface="Andale Mono" panose="020B0509000000000004" pitchFamily="49" charset="0"/>
              </a:rPr>
            </a:b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testing_fact</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tutorial=session1: checking facts</a:t>
            </a:r>
          </a:p>
          <a:p>
            <a:r>
              <a:rPr lang="en-US" sz="1200" dirty="0">
                <a:latin typeface="Courier New" panose="02070309020205020404" pitchFamily="49" charset="0"/>
                <a:cs typeface="Courier New" panose="02070309020205020404" pitchFamily="49" charset="0"/>
              </a:rPr>
              <a:t>author=</a:t>
            </a:r>
            <a:r>
              <a:rPr lang="en-US" sz="1200" dirty="0" err="1">
                <a:latin typeface="Courier New" panose="02070309020205020404" pitchFamily="49" charset="0"/>
                <a:cs typeface="Courier New" panose="02070309020205020404" pitchFamily="49" charset="0"/>
              </a:rPr>
              <a:t>tk.periasamy</a:t>
            </a:r>
            <a:endParaRPr lang="en-US" sz="1200" dirty="0">
              <a:latin typeface="Courier New" panose="02070309020205020404" pitchFamily="49" charset="0"/>
              <a:cs typeface="Courier New" panose="02070309020205020404" pitchFamily="49" charset="0"/>
            </a:endParaRPr>
          </a:p>
          <a:p>
            <a:r>
              <a:rPr lang="en-US" sz="1200" dirty="0" err="1">
                <a:latin typeface="Courier New" panose="02070309020205020404" pitchFamily="49" charset="0"/>
                <a:cs typeface="Courier New" panose="02070309020205020404" pitchFamily="49" charset="0"/>
              </a:rPr>
              <a:t>tobecontinued</a:t>
            </a:r>
            <a:r>
              <a:rPr lang="en-US" sz="1200" dirty="0">
                <a:latin typeface="Courier New" panose="02070309020205020404" pitchFamily="49" charset="0"/>
                <a:cs typeface="Courier New" panose="02070309020205020404" pitchFamily="49" charset="0"/>
              </a:rPr>
              <a:t>=session2</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ethernet_info</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notes=network bridged with </a:t>
            </a:r>
            <a:r>
              <a:rPr lang="en-US" sz="1200" dirty="0" err="1">
                <a:latin typeface="Courier New" panose="02070309020205020404" pitchFamily="49" charset="0"/>
                <a:cs typeface="Courier New" panose="02070309020205020404" pitchFamily="49" charset="0"/>
              </a:rPr>
              <a:t>virtualbox</a:t>
            </a:r>
            <a:r>
              <a:rPr lang="en-US" sz="1200" dirty="0">
                <a:latin typeface="Courier New" panose="02070309020205020404" pitchFamily="49" charset="0"/>
                <a:cs typeface="Courier New" panose="02070309020205020404" pitchFamily="49" charset="0"/>
              </a:rPr>
              <a:t> 10.0.2.15</a:t>
            </a:r>
          </a:p>
        </p:txBody>
      </p:sp>
      <p:sp>
        <p:nvSpPr>
          <p:cNvPr id="18" name="Title 1">
            <a:extLst>
              <a:ext uri="{FF2B5EF4-FFF2-40B4-BE49-F238E27FC236}">
                <a16:creationId xmlns:a16="http://schemas.microsoft.com/office/drawing/2014/main" id="{080F33E8-273D-9A4F-B6C0-1A1B0AD45855}"/>
              </a:ext>
            </a:extLst>
          </p:cNvPr>
          <p:cNvSpPr>
            <a:spLocks noGrp="1"/>
          </p:cNvSpPr>
          <p:nvPr>
            <p:ph type="title"/>
          </p:nvPr>
        </p:nvSpPr>
        <p:spPr>
          <a:xfrm>
            <a:off x="117608" y="74682"/>
            <a:ext cx="4733260" cy="505001"/>
          </a:xfrm>
        </p:spPr>
        <p:txBody>
          <a:bodyPr>
            <a:normAutofit/>
          </a:bodyPr>
          <a:lstStyle/>
          <a:p>
            <a:r>
              <a:rPr lang="en-US" sz="2800" dirty="0"/>
              <a:t>More: facts and setup</a:t>
            </a:r>
          </a:p>
        </p:txBody>
      </p:sp>
      <p:cxnSp>
        <p:nvCxnSpPr>
          <p:cNvPr id="15" name="Straight Arrow Connector 14">
            <a:extLst>
              <a:ext uri="{FF2B5EF4-FFF2-40B4-BE49-F238E27FC236}">
                <a16:creationId xmlns:a16="http://schemas.microsoft.com/office/drawing/2014/main" id="{9996E29D-DD30-7F4E-921E-61DDB54D628F}"/>
              </a:ext>
            </a:extLst>
          </p:cNvPr>
          <p:cNvCxnSpPr>
            <a:cxnSpLocks/>
            <a:stCxn id="17" idx="0"/>
            <a:endCxn id="6" idx="1"/>
          </p:cNvCxnSpPr>
          <p:nvPr/>
        </p:nvCxnSpPr>
        <p:spPr>
          <a:xfrm flipV="1">
            <a:off x="2421803" y="2852516"/>
            <a:ext cx="697418" cy="1289846"/>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4039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0A6FE7-A6A3-974B-B084-57BA2DCEDC30}"/>
              </a:ext>
            </a:extLst>
          </p:cNvPr>
          <p:cNvSpPr>
            <a:spLocks noGrp="1"/>
          </p:cNvSpPr>
          <p:nvPr>
            <p:ph type="title"/>
          </p:nvPr>
        </p:nvSpPr>
        <p:spPr>
          <a:xfrm>
            <a:off x="78164" y="66215"/>
            <a:ext cx="7688140" cy="580978"/>
          </a:xfrm>
        </p:spPr>
        <p:txBody>
          <a:bodyPr>
            <a:noAutofit/>
          </a:bodyPr>
          <a:lstStyle/>
          <a:p>
            <a:r>
              <a:rPr lang="en-US" sz="2800" dirty="0"/>
              <a:t>Inventory: Behavioral parameters</a:t>
            </a:r>
          </a:p>
        </p:txBody>
      </p:sp>
      <p:sp>
        <p:nvSpPr>
          <p:cNvPr id="9" name="Rectangle 8">
            <a:extLst>
              <a:ext uri="{FF2B5EF4-FFF2-40B4-BE49-F238E27FC236}">
                <a16:creationId xmlns:a16="http://schemas.microsoft.com/office/drawing/2014/main" id="{97031A16-FC03-254F-BF99-CEEB78B4EA15}"/>
              </a:ext>
            </a:extLst>
          </p:cNvPr>
          <p:cNvSpPr/>
          <p:nvPr/>
        </p:nvSpPr>
        <p:spPr>
          <a:xfrm>
            <a:off x="512117" y="1337606"/>
            <a:ext cx="9716764" cy="1934376"/>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nso</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nso1        </a:t>
            </a:r>
            <a:r>
              <a:rPr lang="en-US" sz="1330" dirty="0" err="1">
                <a:latin typeface="Courier New" panose="02070309020205020404" pitchFamily="49" charset="0"/>
                <a:cs typeface="Courier New" panose="02070309020205020404" pitchFamily="49" charset="0"/>
              </a:rPr>
              <a:t>ansible_host</a:t>
            </a:r>
            <a:r>
              <a:rPr lang="en-US" sz="1330" dirty="0">
                <a:latin typeface="Courier New" panose="02070309020205020404" pitchFamily="49" charset="0"/>
                <a:cs typeface="Courier New" panose="02070309020205020404" pitchFamily="49" charset="0"/>
              </a:rPr>
              <a:t>=127.0.0.1      </a:t>
            </a:r>
            <a:r>
              <a:rPr lang="en-US" sz="1330" dirty="0" err="1">
                <a:latin typeface="Courier New" panose="02070309020205020404" pitchFamily="49" charset="0"/>
                <a:cs typeface="Courier New" panose="02070309020205020404" pitchFamily="49" charset="0"/>
              </a:rPr>
              <a:t>ansible_port</a:t>
            </a:r>
            <a:r>
              <a:rPr lang="en-US" sz="1330" dirty="0">
                <a:latin typeface="Courier New" panose="02070309020205020404" pitchFamily="49" charset="0"/>
                <a:cs typeface="Courier New" panose="02070309020205020404" pitchFamily="49" charset="0"/>
              </a:rPr>
              <a:t>=2222       </a:t>
            </a:r>
            <a:r>
              <a:rPr lang="en-US" sz="1330" dirty="0" err="1">
                <a:latin typeface="Courier New" panose="02070309020205020404" pitchFamily="49" charset="0"/>
                <a:cs typeface="Courier New" panose="02070309020205020404" pitchFamily="49" charset="0"/>
              </a:rPr>
              <a:t>ansible_user</a:t>
            </a:r>
            <a:r>
              <a:rPr lang="en-US" sz="1330" dirty="0">
                <a:latin typeface="Courier New" panose="02070309020205020404" pitchFamily="49" charset="0"/>
                <a:cs typeface="Courier New" panose="02070309020205020404" pitchFamily="49" charset="0"/>
              </a:rPr>
              <a:t>='vagrant’ </a:t>
            </a:r>
            <a:br>
              <a:rPr lang="en-US" sz="1330" dirty="0">
                <a:latin typeface="Courier New" panose="02070309020205020404" pitchFamily="49" charset="0"/>
                <a:cs typeface="Courier New" panose="02070309020205020404" pitchFamily="49" charset="0"/>
              </a:rPr>
            </a:br>
            <a:r>
              <a:rPr lang="en-US" sz="1330" dirty="0">
                <a:latin typeface="Courier New" panose="02070309020205020404" pitchFamily="49" charset="0"/>
                <a:cs typeface="Courier New" panose="02070309020205020404" pitchFamily="49" charset="0"/>
              </a:rPr>
              <a:t>nso-node-01 </a:t>
            </a:r>
            <a:r>
              <a:rPr lang="en-US" sz="1330" dirty="0" err="1">
                <a:latin typeface="Courier New" panose="02070309020205020404" pitchFamily="49" charset="0"/>
                <a:cs typeface="Courier New" panose="02070309020205020404" pitchFamily="49" charset="0"/>
              </a:rPr>
              <a:t>ansible_host</a:t>
            </a:r>
            <a:r>
              <a:rPr lang="en-US" sz="1330" dirty="0">
                <a:latin typeface="Courier New" panose="02070309020205020404" pitchFamily="49" charset="0"/>
                <a:cs typeface="Courier New" panose="02070309020205020404" pitchFamily="49" charset="0"/>
              </a:rPr>
              <a:t>=172.23.120.220 </a:t>
            </a:r>
            <a:r>
              <a:rPr lang="en-US" sz="1330" dirty="0" err="1">
                <a:latin typeface="Courier New" panose="02070309020205020404" pitchFamily="49" charset="0"/>
                <a:cs typeface="Courier New" panose="02070309020205020404" pitchFamily="49" charset="0"/>
              </a:rPr>
              <a:t>ansible_user</a:t>
            </a:r>
            <a:r>
              <a:rPr lang="en-US" sz="1330" dirty="0">
                <a:latin typeface="Courier New" panose="02070309020205020404" pitchFamily="49" charset="0"/>
                <a:cs typeface="Courier New" panose="02070309020205020404" pitchFamily="49" charset="0"/>
              </a:rPr>
              <a:t>='zsnso01’  </a:t>
            </a:r>
            <a:r>
              <a:rPr lang="en-US" sz="1330" dirty="0" err="1">
                <a:latin typeface="Courier New" panose="02070309020205020404" pitchFamily="49" charset="0"/>
                <a:cs typeface="Courier New" panose="02070309020205020404" pitchFamily="49" charset="0"/>
              </a:rPr>
              <a:t>ansible_ssh_pass</a:t>
            </a:r>
            <a:r>
              <a:rPr lang="en-US" sz="1330" dirty="0">
                <a:latin typeface="Courier New" panose="02070309020205020404" pitchFamily="49" charset="0"/>
                <a:cs typeface="Courier New" panose="02070309020205020404" pitchFamily="49" charset="0"/>
              </a:rPr>
              <a:t>='rtpR0bot'</a:t>
            </a:r>
          </a:p>
          <a:p>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rfs</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nso1</a:t>
            </a:r>
          </a:p>
          <a:p>
            <a:r>
              <a:rPr lang="en-US" sz="1330" dirty="0">
                <a:latin typeface="Courier New" panose="02070309020205020404" pitchFamily="49" charset="0"/>
                <a:cs typeface="Courier New" panose="02070309020205020404" pitchFamily="49" charset="0"/>
              </a:rPr>
              <a:t>nso-node-01</a:t>
            </a:r>
          </a:p>
          <a:p>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[local]</a:t>
            </a:r>
          </a:p>
          <a:p>
            <a:r>
              <a:rPr lang="en-US" sz="1330" dirty="0">
                <a:latin typeface="Courier New" panose="02070309020205020404" pitchFamily="49" charset="0"/>
                <a:cs typeface="Courier New" panose="02070309020205020404" pitchFamily="49" charset="0"/>
              </a:rPr>
              <a:t>127.0.0.1   </a:t>
            </a:r>
            <a:r>
              <a:rPr lang="en-US" sz="1330" dirty="0" err="1">
                <a:latin typeface="Courier New" panose="02070309020205020404" pitchFamily="49" charset="0"/>
                <a:cs typeface="Courier New" panose="02070309020205020404" pitchFamily="49" charset="0"/>
              </a:rPr>
              <a:t>ansible_connection</a:t>
            </a:r>
            <a:r>
              <a:rPr lang="en-US" sz="1330" dirty="0">
                <a:latin typeface="Courier New" panose="02070309020205020404" pitchFamily="49" charset="0"/>
                <a:cs typeface="Courier New" panose="02070309020205020404" pitchFamily="49" charset="0"/>
              </a:rPr>
              <a:t>=local</a:t>
            </a:r>
          </a:p>
        </p:txBody>
      </p:sp>
      <p:sp>
        <p:nvSpPr>
          <p:cNvPr id="2" name="Rectangle 1">
            <a:extLst>
              <a:ext uri="{FF2B5EF4-FFF2-40B4-BE49-F238E27FC236}">
                <a16:creationId xmlns:a16="http://schemas.microsoft.com/office/drawing/2014/main" id="{85C26E13-FCF8-774E-99F7-117F38944BAE}"/>
              </a:ext>
            </a:extLst>
          </p:cNvPr>
          <p:cNvSpPr/>
          <p:nvPr/>
        </p:nvSpPr>
        <p:spPr>
          <a:xfrm>
            <a:off x="583679" y="3900513"/>
            <a:ext cx="10794124" cy="1729704"/>
          </a:xfrm>
          <a:prstGeom prst="rect">
            <a:avLst/>
          </a:prstGeom>
          <a:solidFill>
            <a:schemeClr val="tx2"/>
          </a:solidFill>
        </p:spPr>
        <p:txBody>
          <a:bodyPr wrap="square">
            <a:spAutoFit/>
          </a:bodyPr>
          <a:lstStyle/>
          <a:p>
            <a:r>
              <a:rPr lang="en-US" sz="1330" b="1" dirty="0">
                <a:solidFill>
                  <a:schemeClr val="bg1"/>
                </a:solidFill>
                <a:latin typeface="Courier New" panose="02070309020205020404" pitchFamily="49" charset="0"/>
                <a:cs typeface="Courier New" panose="02070309020205020404" pitchFamily="49" charset="0"/>
              </a:rPr>
              <a:t>$ </a:t>
            </a:r>
            <a:r>
              <a:rPr lang="en-US" sz="1330" dirty="0">
                <a:solidFill>
                  <a:schemeClr val="bg1"/>
                </a:solidFill>
                <a:latin typeface="Courier New" panose="02070309020205020404" pitchFamily="49" charset="0"/>
                <a:cs typeface="Courier New" panose="02070309020205020404" pitchFamily="49" charset="0"/>
              </a:rPr>
              <a:t>ansible nso-node-01  -m setup -a 'filter=</a:t>
            </a:r>
            <a:r>
              <a:rPr lang="en-US" sz="1330" dirty="0" err="1">
                <a:solidFill>
                  <a:schemeClr val="bg1"/>
                </a:solidFill>
                <a:latin typeface="Courier New" panose="02070309020205020404" pitchFamily="49" charset="0"/>
                <a:cs typeface="Courier New" panose="02070309020205020404" pitchFamily="49" charset="0"/>
              </a:rPr>
              <a:t>ansible_local</a:t>
            </a:r>
            <a:r>
              <a:rPr lang="en-US" sz="1330" dirty="0">
                <a:solidFill>
                  <a:schemeClr val="bg1"/>
                </a:solidFill>
                <a:latin typeface="Courier New" panose="02070309020205020404" pitchFamily="49" charset="0"/>
                <a:cs typeface="Courier New" panose="02070309020205020404" pitchFamily="49" charset="0"/>
              </a:rPr>
              <a:t>' -e "</a:t>
            </a:r>
            <a:r>
              <a:rPr lang="en-US" sz="1330" dirty="0" err="1">
                <a:highlight>
                  <a:srgbClr val="FFFF00"/>
                </a:highlight>
                <a:latin typeface="Courier New" panose="02070309020205020404" pitchFamily="49" charset="0"/>
                <a:cs typeface="Courier New" panose="02070309020205020404" pitchFamily="49" charset="0"/>
              </a:rPr>
              <a:t>ansible_host</a:t>
            </a:r>
            <a:r>
              <a:rPr lang="en-US" sz="1330" dirty="0">
                <a:solidFill>
                  <a:schemeClr val="bg1"/>
                </a:solidFill>
                <a:latin typeface="Courier New" panose="02070309020205020404" pitchFamily="49" charset="0"/>
                <a:cs typeface="Courier New" panose="02070309020205020404" pitchFamily="49" charset="0"/>
              </a:rPr>
              <a:t>=172.23.120.220 </a:t>
            </a:r>
            <a:r>
              <a:rPr lang="en-US" sz="1330" dirty="0" err="1">
                <a:highlight>
                  <a:srgbClr val="FFFF00"/>
                </a:highlight>
                <a:latin typeface="Courier New" panose="02070309020205020404" pitchFamily="49" charset="0"/>
                <a:cs typeface="Courier New" panose="02070309020205020404" pitchFamily="49" charset="0"/>
              </a:rPr>
              <a:t>ansible_user</a:t>
            </a:r>
            <a:r>
              <a:rPr lang="en-US" sz="1330" dirty="0">
                <a:solidFill>
                  <a:schemeClr val="bg1"/>
                </a:solidFill>
                <a:latin typeface="Courier New" panose="02070309020205020404" pitchFamily="49" charset="0"/>
                <a:cs typeface="Courier New" panose="02070309020205020404" pitchFamily="49" charset="0"/>
              </a:rPr>
              <a:t>=zsnso01 </a:t>
            </a:r>
            <a:r>
              <a:rPr lang="en-US" sz="1330" dirty="0" err="1">
                <a:solidFill>
                  <a:schemeClr val="bg1"/>
                </a:solidFill>
                <a:latin typeface="Courier New" panose="02070309020205020404" pitchFamily="49" charset="0"/>
                <a:cs typeface="Courier New" panose="02070309020205020404" pitchFamily="49" charset="0"/>
              </a:rPr>
              <a:t>ansible_pass</a:t>
            </a:r>
            <a:r>
              <a:rPr lang="en-US" sz="1330" dirty="0">
                <a:solidFill>
                  <a:schemeClr val="bg1"/>
                </a:solidFill>
                <a:latin typeface="Courier New" panose="02070309020205020404" pitchFamily="49" charset="0"/>
                <a:cs typeface="Courier New" panose="02070309020205020404" pitchFamily="49" charset="0"/>
              </a:rPr>
              <a:t>=rtpR0bot"</a:t>
            </a:r>
          </a:p>
          <a:p>
            <a:r>
              <a:rPr lang="en-US" sz="1330" dirty="0">
                <a:solidFill>
                  <a:schemeClr val="bg1"/>
                </a:solidFill>
                <a:latin typeface="Courier New" panose="02070309020205020404" pitchFamily="49" charset="0"/>
                <a:cs typeface="Courier New" panose="02070309020205020404" pitchFamily="49" charset="0"/>
              </a:rPr>
              <a:t>nso-node-01 | SUCCESS =&gt; {</a:t>
            </a:r>
          </a:p>
          <a:p>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ansible_facts</a:t>
            </a:r>
            <a:r>
              <a:rPr lang="en-US" sz="1330" dirty="0">
                <a:solidFill>
                  <a:schemeClr val="bg1"/>
                </a:solidFill>
                <a:latin typeface="Courier New" panose="02070309020205020404" pitchFamily="49" charset="0"/>
                <a:cs typeface="Courier New" panose="02070309020205020404" pitchFamily="49" charset="0"/>
              </a:rPr>
              <a:t>": {</a:t>
            </a:r>
          </a:p>
          <a:p>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ansible_local</a:t>
            </a:r>
            <a:r>
              <a:rPr lang="en-US" sz="1330" dirty="0">
                <a:solidFill>
                  <a:schemeClr val="bg1"/>
                </a:solidFill>
                <a:latin typeface="Courier New" panose="02070309020205020404" pitchFamily="49" charset="0"/>
                <a:cs typeface="Courier New" panose="02070309020205020404" pitchFamily="49" charset="0"/>
              </a:rPr>
              <a:t>": {}</a:t>
            </a:r>
          </a:p>
          <a:p>
            <a:r>
              <a:rPr lang="en-US" sz="1330" dirty="0">
                <a:solidFill>
                  <a:schemeClr val="bg1"/>
                </a:solidFill>
                <a:latin typeface="Courier New" panose="02070309020205020404" pitchFamily="49" charset="0"/>
                <a:cs typeface="Courier New" panose="02070309020205020404" pitchFamily="49" charset="0"/>
              </a:rPr>
              <a:t>    },</a:t>
            </a:r>
          </a:p>
          <a:p>
            <a:r>
              <a:rPr lang="en-US" sz="1330" dirty="0">
                <a:solidFill>
                  <a:schemeClr val="bg1"/>
                </a:solidFill>
                <a:latin typeface="Courier New" panose="02070309020205020404" pitchFamily="49" charset="0"/>
                <a:cs typeface="Courier New" panose="02070309020205020404" pitchFamily="49" charset="0"/>
              </a:rPr>
              <a:t>    "changed": false</a:t>
            </a:r>
          </a:p>
          <a:p>
            <a:r>
              <a:rPr lang="en-US" sz="1330" dirty="0">
                <a:solidFill>
                  <a:schemeClr val="bg1"/>
                </a:solidFill>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1DE94EC0-37B0-2447-8588-B1A93D40DD41}"/>
              </a:ext>
            </a:extLst>
          </p:cNvPr>
          <p:cNvSpPr txBox="1"/>
          <p:nvPr/>
        </p:nvSpPr>
        <p:spPr>
          <a:xfrm>
            <a:off x="78164" y="968274"/>
            <a:ext cx="1714637" cy="369332"/>
          </a:xfrm>
          <a:prstGeom prst="rect">
            <a:avLst/>
          </a:prstGeom>
          <a:noFill/>
        </p:spPr>
        <p:txBody>
          <a:bodyPr wrap="none" rtlCol="0">
            <a:spAutoFit/>
          </a:bodyPr>
          <a:lstStyle/>
          <a:p>
            <a:r>
              <a:rPr lang="en-US" dirty="0"/>
              <a:t>Set in inventory:</a:t>
            </a:r>
          </a:p>
        </p:txBody>
      </p:sp>
      <p:sp>
        <p:nvSpPr>
          <p:cNvPr id="10" name="TextBox 9">
            <a:extLst>
              <a:ext uri="{FF2B5EF4-FFF2-40B4-BE49-F238E27FC236}">
                <a16:creationId xmlns:a16="http://schemas.microsoft.com/office/drawing/2014/main" id="{F7BAB997-DC33-0A46-A288-71AED23A97A3}"/>
              </a:ext>
            </a:extLst>
          </p:cNvPr>
          <p:cNvSpPr txBox="1"/>
          <p:nvPr/>
        </p:nvSpPr>
        <p:spPr>
          <a:xfrm>
            <a:off x="147234" y="3401901"/>
            <a:ext cx="3610412" cy="369332"/>
          </a:xfrm>
          <a:prstGeom prst="rect">
            <a:avLst/>
          </a:prstGeom>
          <a:noFill/>
        </p:spPr>
        <p:txBody>
          <a:bodyPr wrap="none" rtlCol="0">
            <a:spAutoFit/>
          </a:bodyPr>
          <a:lstStyle/>
          <a:p>
            <a:r>
              <a:rPr lang="en-US" dirty="0"/>
              <a:t>Given through ad-hoc CLI command:</a:t>
            </a:r>
          </a:p>
        </p:txBody>
      </p:sp>
      <p:pic>
        <p:nvPicPr>
          <p:cNvPr id="5" name="Picture 4">
            <a:extLst>
              <a:ext uri="{FF2B5EF4-FFF2-40B4-BE49-F238E27FC236}">
                <a16:creationId xmlns:a16="http://schemas.microsoft.com/office/drawing/2014/main" id="{59B6AF7B-0E4B-6E47-B341-7CB7EDEC1E5C}"/>
              </a:ext>
            </a:extLst>
          </p:cNvPr>
          <p:cNvPicPr>
            <a:picLocks noChangeAspect="1"/>
          </p:cNvPicPr>
          <p:nvPr/>
        </p:nvPicPr>
        <p:blipFill>
          <a:blip r:embed="rId2"/>
          <a:stretch>
            <a:fillRect/>
          </a:stretch>
        </p:blipFill>
        <p:spPr>
          <a:xfrm>
            <a:off x="1792801" y="1501540"/>
            <a:ext cx="1244600" cy="355600"/>
          </a:xfrm>
          <a:prstGeom prst="rect">
            <a:avLst/>
          </a:prstGeom>
        </p:spPr>
      </p:pic>
      <p:pic>
        <p:nvPicPr>
          <p:cNvPr id="6" name="Picture 5">
            <a:extLst>
              <a:ext uri="{FF2B5EF4-FFF2-40B4-BE49-F238E27FC236}">
                <a16:creationId xmlns:a16="http://schemas.microsoft.com/office/drawing/2014/main" id="{49161DD1-1941-1F44-9B9D-632CDA9879FA}"/>
              </a:ext>
            </a:extLst>
          </p:cNvPr>
          <p:cNvPicPr>
            <a:picLocks noChangeAspect="1"/>
          </p:cNvPicPr>
          <p:nvPr/>
        </p:nvPicPr>
        <p:blipFill>
          <a:blip r:embed="rId2"/>
          <a:stretch>
            <a:fillRect/>
          </a:stretch>
        </p:blipFill>
        <p:spPr>
          <a:xfrm>
            <a:off x="4664579" y="1489633"/>
            <a:ext cx="1244600" cy="355600"/>
          </a:xfrm>
          <a:prstGeom prst="rect">
            <a:avLst/>
          </a:prstGeom>
        </p:spPr>
      </p:pic>
      <p:pic>
        <p:nvPicPr>
          <p:cNvPr id="7" name="Picture 6">
            <a:extLst>
              <a:ext uri="{FF2B5EF4-FFF2-40B4-BE49-F238E27FC236}">
                <a16:creationId xmlns:a16="http://schemas.microsoft.com/office/drawing/2014/main" id="{5DED8095-54F8-FA4E-AA4C-C3F46C885310}"/>
              </a:ext>
            </a:extLst>
          </p:cNvPr>
          <p:cNvPicPr>
            <a:picLocks noChangeAspect="1"/>
          </p:cNvPicPr>
          <p:nvPr/>
        </p:nvPicPr>
        <p:blipFill>
          <a:blip r:embed="rId2"/>
          <a:stretch>
            <a:fillRect/>
          </a:stretch>
        </p:blipFill>
        <p:spPr>
          <a:xfrm>
            <a:off x="7056010" y="1501540"/>
            <a:ext cx="1244600" cy="355600"/>
          </a:xfrm>
          <a:prstGeom prst="rect">
            <a:avLst/>
          </a:prstGeom>
        </p:spPr>
      </p:pic>
      <p:pic>
        <p:nvPicPr>
          <p:cNvPr id="8" name="Picture 7">
            <a:extLst>
              <a:ext uri="{FF2B5EF4-FFF2-40B4-BE49-F238E27FC236}">
                <a16:creationId xmlns:a16="http://schemas.microsoft.com/office/drawing/2014/main" id="{B975906B-42FE-B245-AD02-85D108E4D941}"/>
              </a:ext>
            </a:extLst>
          </p:cNvPr>
          <p:cNvPicPr>
            <a:picLocks noChangeAspect="1"/>
          </p:cNvPicPr>
          <p:nvPr/>
        </p:nvPicPr>
        <p:blipFill>
          <a:blip r:embed="rId2"/>
          <a:stretch>
            <a:fillRect/>
          </a:stretch>
        </p:blipFill>
        <p:spPr>
          <a:xfrm>
            <a:off x="5473700" y="3561080"/>
            <a:ext cx="1244600" cy="45719"/>
          </a:xfrm>
          <a:prstGeom prst="rect">
            <a:avLst/>
          </a:prstGeom>
        </p:spPr>
      </p:pic>
      <p:pic>
        <p:nvPicPr>
          <p:cNvPr id="11" name="Picture 10">
            <a:extLst>
              <a:ext uri="{FF2B5EF4-FFF2-40B4-BE49-F238E27FC236}">
                <a16:creationId xmlns:a16="http://schemas.microsoft.com/office/drawing/2014/main" id="{DCC19220-9C00-1342-8B35-32B084F495E6}"/>
              </a:ext>
            </a:extLst>
          </p:cNvPr>
          <p:cNvPicPr>
            <a:picLocks noChangeAspect="1"/>
          </p:cNvPicPr>
          <p:nvPr/>
        </p:nvPicPr>
        <p:blipFill>
          <a:blip r:embed="rId2"/>
          <a:stretch>
            <a:fillRect/>
          </a:stretch>
        </p:blipFill>
        <p:spPr>
          <a:xfrm>
            <a:off x="1720685" y="2916382"/>
            <a:ext cx="1944866" cy="355600"/>
          </a:xfrm>
          <a:prstGeom prst="rect">
            <a:avLst/>
          </a:prstGeom>
        </p:spPr>
      </p:pic>
    </p:spTree>
    <p:extLst>
      <p:ext uri="{BB962C8B-B14F-4D97-AF65-F5344CB8AC3E}">
        <p14:creationId xmlns:p14="http://schemas.microsoft.com/office/powerpoint/2010/main" val="16160741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BF5B749-D22B-734F-B5A9-E23021B3C2FE}"/>
              </a:ext>
            </a:extLst>
          </p:cNvPr>
          <p:cNvSpPr/>
          <p:nvPr/>
        </p:nvSpPr>
        <p:spPr>
          <a:xfrm>
            <a:off x="332353" y="3795513"/>
            <a:ext cx="3371546" cy="2343719"/>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 Use the YAML callback plugin.</a:t>
            </a:r>
          </a:p>
          <a:p>
            <a:r>
              <a:rPr lang="en-US" sz="1330" dirty="0" err="1">
                <a:latin typeface="Courier New" panose="02070309020205020404" pitchFamily="49" charset="0"/>
                <a:cs typeface="Courier New" panose="02070309020205020404" pitchFamily="49" charset="0"/>
              </a:rPr>
              <a:t>stdout_callback</a:t>
            </a:r>
            <a:r>
              <a:rPr lang="en-US" sz="1330" dirty="0">
                <a:latin typeface="Courier New" panose="02070309020205020404" pitchFamily="49" charset="0"/>
                <a:cs typeface="Courier New" panose="02070309020205020404" pitchFamily="49" charset="0"/>
              </a:rPr>
              <a:t>     = </a:t>
            </a:r>
            <a:r>
              <a:rPr lang="en-US" sz="1330" dirty="0" err="1">
                <a:latin typeface="Courier New" panose="02070309020205020404" pitchFamily="49" charset="0"/>
                <a:cs typeface="Courier New" panose="02070309020205020404" pitchFamily="49" charset="0"/>
              </a:rPr>
              <a:t>yaml</a:t>
            </a:r>
            <a:endParaRPr lang="en-US" sz="1330" dirty="0">
              <a:latin typeface="Courier New" panose="02070309020205020404" pitchFamily="49" charset="0"/>
              <a:cs typeface="Courier New" panose="02070309020205020404" pitchFamily="49" charset="0"/>
            </a:endParaRPr>
          </a:p>
          <a:p>
            <a:endParaRPr lang="en-US" sz="1330" dirty="0">
              <a:latin typeface="Courier New" panose="02070309020205020404" pitchFamily="49" charset="0"/>
              <a:cs typeface="Courier New" panose="02070309020205020404" pitchFamily="49" charset="0"/>
            </a:endParaRPr>
          </a:p>
          <a:p>
            <a:r>
              <a:rPr lang="en-US" sz="1330" dirty="0" err="1">
                <a:latin typeface="Courier New" panose="02070309020205020404" pitchFamily="49" charset="0"/>
                <a:cs typeface="Courier New" panose="02070309020205020404" pitchFamily="49" charset="0"/>
              </a:rPr>
              <a:t>bin_ansible_callbacks</a:t>
            </a:r>
            <a:r>
              <a:rPr lang="en-US" sz="1330" dirty="0">
                <a:latin typeface="Courier New" panose="02070309020205020404" pitchFamily="49" charset="0"/>
                <a:cs typeface="Courier New" panose="02070309020205020404" pitchFamily="49" charset="0"/>
              </a:rPr>
              <a:t>   = True</a:t>
            </a:r>
          </a:p>
          <a:p>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yaml</a:t>
            </a:r>
            <a:r>
              <a:rPr lang="en-US" sz="1330" dirty="0">
                <a:latin typeface="Courier New" panose="02070309020205020404" pitchFamily="49" charset="0"/>
                <a:cs typeface="Courier New" panose="02070309020205020404" pitchFamily="49" charset="0"/>
              </a:rPr>
              <a:t> output options</a:t>
            </a:r>
          </a:p>
          <a:p>
            <a:r>
              <a:rPr lang="en-US" sz="1330" dirty="0" err="1">
                <a:latin typeface="Courier New" panose="02070309020205020404" pitchFamily="49" charset="0"/>
                <a:cs typeface="Courier New" panose="02070309020205020404" pitchFamily="49" charset="0"/>
              </a:rPr>
              <a:t>display_failed_stderr</a:t>
            </a:r>
            <a:r>
              <a:rPr lang="en-US" sz="1330" dirty="0">
                <a:latin typeface="Courier New" panose="02070309020205020404" pitchFamily="49" charset="0"/>
                <a:cs typeface="Courier New" panose="02070309020205020404" pitchFamily="49" charset="0"/>
              </a:rPr>
              <a:t>   = yes</a:t>
            </a:r>
          </a:p>
          <a:p>
            <a:r>
              <a:rPr lang="en-US" sz="1330" dirty="0" err="1">
                <a:latin typeface="Courier New" panose="02070309020205020404" pitchFamily="49" charset="0"/>
                <a:cs typeface="Courier New" panose="02070309020205020404" pitchFamily="49" charset="0"/>
              </a:rPr>
              <a:t>display_ok_hosts</a:t>
            </a:r>
            <a:r>
              <a:rPr lang="en-US" sz="1330" dirty="0">
                <a:latin typeface="Courier New" panose="02070309020205020404" pitchFamily="49" charset="0"/>
                <a:cs typeface="Courier New" panose="02070309020205020404" pitchFamily="49" charset="0"/>
              </a:rPr>
              <a:t>        = yes</a:t>
            </a:r>
          </a:p>
          <a:p>
            <a:r>
              <a:rPr lang="en-US" sz="1330" dirty="0" err="1">
                <a:latin typeface="Courier New" panose="02070309020205020404" pitchFamily="49" charset="0"/>
                <a:cs typeface="Courier New" panose="02070309020205020404" pitchFamily="49" charset="0"/>
              </a:rPr>
              <a:t>display_skipped_hosts</a:t>
            </a:r>
            <a:r>
              <a:rPr lang="en-US" sz="1330" dirty="0">
                <a:latin typeface="Courier New" panose="02070309020205020404" pitchFamily="49" charset="0"/>
                <a:cs typeface="Courier New" panose="02070309020205020404" pitchFamily="49" charset="0"/>
              </a:rPr>
              <a:t>   = yes</a:t>
            </a:r>
          </a:p>
          <a:p>
            <a:r>
              <a:rPr lang="en-US" sz="1330" dirty="0" err="1">
                <a:latin typeface="Courier New" panose="02070309020205020404" pitchFamily="49" charset="0"/>
                <a:cs typeface="Courier New" panose="02070309020205020404" pitchFamily="49" charset="0"/>
              </a:rPr>
              <a:t>show_custom_stats</a:t>
            </a:r>
            <a:r>
              <a:rPr lang="en-US" sz="1330" dirty="0">
                <a:latin typeface="Courier New" panose="02070309020205020404" pitchFamily="49" charset="0"/>
                <a:cs typeface="Courier New" panose="02070309020205020404" pitchFamily="49" charset="0"/>
              </a:rPr>
              <a:t>       = yes</a:t>
            </a:r>
          </a:p>
          <a:p>
            <a:r>
              <a:rPr lang="en-US" sz="1330" dirty="0" err="1">
                <a:latin typeface="Courier New" panose="02070309020205020404" pitchFamily="49" charset="0"/>
                <a:cs typeface="Courier New" panose="02070309020205020404" pitchFamily="49" charset="0"/>
              </a:rPr>
              <a:t>show_per_host_start</a:t>
            </a:r>
            <a:r>
              <a:rPr lang="en-US" sz="1330" dirty="0">
                <a:latin typeface="Courier New" panose="02070309020205020404" pitchFamily="49" charset="0"/>
                <a:cs typeface="Courier New" panose="02070309020205020404" pitchFamily="49" charset="0"/>
              </a:rPr>
              <a:t>     = yes</a:t>
            </a:r>
          </a:p>
        </p:txBody>
      </p:sp>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117192" y="78780"/>
            <a:ext cx="3351549" cy="534326"/>
          </a:xfrm>
        </p:spPr>
        <p:txBody>
          <a:bodyPr>
            <a:noAutofit/>
          </a:bodyPr>
          <a:lstStyle/>
          <a:p>
            <a:r>
              <a:rPr lang="en-US" sz="2800" dirty="0"/>
              <a:t> plugins: </a:t>
            </a:r>
            <a:r>
              <a:rPr lang="en-US" sz="2800" dirty="0" err="1"/>
              <a:t>yaml</a:t>
            </a:r>
            <a:r>
              <a:rPr lang="en-US" sz="2800" dirty="0"/>
              <a:t> callback</a:t>
            </a:r>
          </a:p>
        </p:txBody>
      </p:sp>
      <p:sp>
        <p:nvSpPr>
          <p:cNvPr id="4" name="TextBox 3">
            <a:extLst>
              <a:ext uri="{FF2B5EF4-FFF2-40B4-BE49-F238E27FC236}">
                <a16:creationId xmlns:a16="http://schemas.microsoft.com/office/drawing/2014/main" id="{6607847B-72BA-9F43-9FA1-A15C9438C1CC}"/>
              </a:ext>
            </a:extLst>
          </p:cNvPr>
          <p:cNvSpPr txBox="1"/>
          <p:nvPr/>
        </p:nvSpPr>
        <p:spPr>
          <a:xfrm>
            <a:off x="8920480" y="660400"/>
            <a:ext cx="184731" cy="646331"/>
          </a:xfrm>
          <a:prstGeom prst="rect">
            <a:avLst/>
          </a:prstGeom>
          <a:noFill/>
        </p:spPr>
        <p:txBody>
          <a:bodyPr wrap="none" rtlCol="0">
            <a:spAutoFit/>
          </a:bodyPr>
          <a:lstStyle/>
          <a:p>
            <a:endParaRPr lang="en-US" dirty="0"/>
          </a:p>
          <a:p>
            <a:endParaRPr lang="en-US" dirty="0"/>
          </a:p>
        </p:txBody>
      </p:sp>
      <p:sp>
        <p:nvSpPr>
          <p:cNvPr id="9" name="Rectangle 8">
            <a:extLst>
              <a:ext uri="{FF2B5EF4-FFF2-40B4-BE49-F238E27FC236}">
                <a16:creationId xmlns:a16="http://schemas.microsoft.com/office/drawing/2014/main" id="{2CCDC014-A12B-CB43-898D-2FA361AF45CE}"/>
              </a:ext>
            </a:extLst>
          </p:cNvPr>
          <p:cNvSpPr/>
          <p:nvPr/>
        </p:nvSpPr>
        <p:spPr>
          <a:xfrm>
            <a:off x="117192" y="1136514"/>
            <a:ext cx="3106357" cy="584775"/>
          </a:xfrm>
          <a:prstGeom prst="rect">
            <a:avLst/>
          </a:prstGeom>
        </p:spPr>
        <p:txBody>
          <a:bodyPr wrap="square">
            <a:spAutoFit/>
          </a:bodyPr>
          <a:lstStyle/>
          <a:p>
            <a:r>
              <a:rPr lang="en-US" sz="1600" dirty="0"/>
              <a:t>Ansible callback plugin for </a:t>
            </a:r>
            <a:r>
              <a:rPr lang="en-US" sz="1600" dirty="0" err="1"/>
              <a:t>stdout</a:t>
            </a:r>
            <a:endParaRPr lang="en-US" sz="1600" dirty="0"/>
          </a:p>
          <a:p>
            <a:r>
              <a:rPr lang="en-US" sz="1600" dirty="0"/>
              <a:t>   ansible-doc –t callback </a:t>
            </a:r>
            <a:r>
              <a:rPr lang="en-US" sz="1600" dirty="0" err="1"/>
              <a:t>yaml</a:t>
            </a:r>
            <a:r>
              <a:rPr lang="en-US" sz="1600" dirty="0"/>
              <a:t> </a:t>
            </a:r>
          </a:p>
        </p:txBody>
      </p:sp>
      <p:sp>
        <p:nvSpPr>
          <p:cNvPr id="6" name="Rectangle 5">
            <a:extLst>
              <a:ext uri="{FF2B5EF4-FFF2-40B4-BE49-F238E27FC236}">
                <a16:creationId xmlns:a16="http://schemas.microsoft.com/office/drawing/2014/main" id="{70CBC08C-EF2F-944D-A804-655610B70E5C}"/>
              </a:ext>
            </a:extLst>
          </p:cNvPr>
          <p:cNvSpPr/>
          <p:nvPr/>
        </p:nvSpPr>
        <p:spPr>
          <a:xfrm>
            <a:off x="341482" y="2004486"/>
            <a:ext cx="3351549" cy="1115690"/>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[defaults]</a:t>
            </a:r>
          </a:p>
          <a:p>
            <a:r>
              <a:rPr lang="en-US" sz="1330" dirty="0">
                <a:latin typeface="Courier New" panose="02070309020205020404" pitchFamily="49" charset="0"/>
                <a:cs typeface="Courier New" panose="02070309020205020404" pitchFamily="49" charset="0"/>
              </a:rPr>
              <a:t>inventory           = hosts</a:t>
            </a:r>
          </a:p>
          <a:p>
            <a:r>
              <a:rPr lang="en-US" sz="1330" dirty="0" err="1">
                <a:latin typeface="Courier New" panose="02070309020205020404" pitchFamily="49" charset="0"/>
                <a:cs typeface="Courier New" panose="02070309020205020404" pitchFamily="49" charset="0"/>
              </a:rPr>
              <a:t>host_key_checking</a:t>
            </a:r>
            <a:r>
              <a:rPr lang="en-US" sz="1330" dirty="0">
                <a:latin typeface="Courier New" panose="02070309020205020404" pitchFamily="49" charset="0"/>
                <a:cs typeface="Courier New" panose="02070309020205020404" pitchFamily="49" charset="0"/>
              </a:rPr>
              <a:t>   = False</a:t>
            </a:r>
          </a:p>
          <a:p>
            <a:r>
              <a:rPr lang="en-US" sz="1330" dirty="0">
                <a:latin typeface="Courier New" panose="02070309020205020404" pitchFamily="49" charset="0"/>
                <a:cs typeface="Courier New" panose="02070309020205020404" pitchFamily="49" charset="0"/>
              </a:rPr>
              <a:t>timeout             = 10</a:t>
            </a:r>
          </a:p>
          <a:p>
            <a:r>
              <a:rPr lang="en-US" sz="1330" dirty="0" err="1">
                <a:latin typeface="Courier New" panose="02070309020205020404" pitchFamily="49" charset="0"/>
                <a:cs typeface="Courier New" panose="02070309020205020404" pitchFamily="49" charset="0"/>
              </a:rPr>
              <a:t>ansible_connection</a:t>
            </a:r>
            <a:r>
              <a:rPr lang="en-US" sz="1330" dirty="0">
                <a:latin typeface="Courier New" panose="02070309020205020404" pitchFamily="49" charset="0"/>
                <a:cs typeface="Courier New" panose="02070309020205020404" pitchFamily="49" charset="0"/>
              </a:rPr>
              <a:t>  = local</a:t>
            </a:r>
          </a:p>
        </p:txBody>
      </p:sp>
      <p:sp>
        <p:nvSpPr>
          <p:cNvPr id="3" name="Rectangle 2">
            <a:extLst>
              <a:ext uri="{FF2B5EF4-FFF2-40B4-BE49-F238E27FC236}">
                <a16:creationId xmlns:a16="http://schemas.microsoft.com/office/drawing/2014/main" id="{CD29CEFE-FBB2-8349-91F9-F44C2E20B36D}"/>
              </a:ext>
            </a:extLst>
          </p:cNvPr>
          <p:cNvSpPr/>
          <p:nvPr/>
        </p:nvSpPr>
        <p:spPr>
          <a:xfrm>
            <a:off x="4346293" y="353719"/>
            <a:ext cx="6011283" cy="3600986"/>
          </a:xfrm>
          <a:prstGeom prst="rect">
            <a:avLst/>
          </a:prstGeom>
          <a:solidFill>
            <a:schemeClr val="tx2"/>
          </a:solidFill>
        </p:spPr>
        <p:txBody>
          <a:bodyPr wrap="square">
            <a:spAutoFit/>
          </a:bodyPr>
          <a:lstStyle/>
          <a:p>
            <a:r>
              <a:rPr lang="en-US" sz="1200" dirty="0">
                <a:solidFill>
                  <a:schemeClr val="bg1"/>
                </a:solidFill>
                <a:latin typeface="Courier New" panose="02070309020205020404" pitchFamily="49" charset="0"/>
                <a:cs typeface="Courier New" panose="02070309020205020404" pitchFamily="49" charset="0"/>
              </a:rPr>
              <a:t>ok: [localhost] =&gt; {</a:t>
            </a:r>
          </a:p>
          <a:p>
            <a:r>
              <a:rPr lang="en-US" sz="1200" dirty="0">
                <a:solidFill>
                  <a:schemeClr val="bg1"/>
                </a:solidFill>
                <a:latin typeface="Courier New" panose="02070309020205020404" pitchFamily="49" charset="0"/>
                <a:cs typeface="Courier New" panose="02070309020205020404" pitchFamily="49" charset="0"/>
              </a:rPr>
              <a:t>    "changed": false,</a:t>
            </a:r>
          </a:p>
          <a:p>
            <a:r>
              <a:rPr lang="en-US" sz="1200" dirty="0">
                <a:solidFill>
                  <a:schemeClr val="bg1"/>
                </a:solidFill>
                <a:latin typeface="Courier New" panose="02070309020205020404" pitchFamily="49" charset="0"/>
                <a:cs typeface="Courier New" panose="02070309020205020404" pitchFamily="49" charset="0"/>
              </a:rPr>
              <a:t>    "invocation": {</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module_args</a:t>
            </a:r>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"fields": [</a:t>
            </a:r>
          </a:p>
          <a:p>
            <a:r>
              <a:rPr lang="en-US" sz="1200" dirty="0">
                <a:solidFill>
                  <a:schemeClr val="bg1"/>
                </a:solidFill>
                <a:latin typeface="Courier New" panose="02070309020205020404" pitchFamily="49" charset="0"/>
                <a:cs typeface="Courier New" panose="02070309020205020404" pitchFamily="49" charset="0"/>
              </a:rPr>
              <a:t>                "name",</a:t>
            </a:r>
          </a:p>
          <a:p>
            <a:r>
              <a:rPr lang="en-US" sz="1200" dirty="0">
                <a:solidFill>
                  <a:schemeClr val="bg1"/>
                </a:solidFill>
                <a:latin typeface="Courier New" panose="02070309020205020404" pitchFamily="49" charset="0"/>
                <a:cs typeface="Courier New" panose="02070309020205020404" pitchFamily="49" charset="0"/>
              </a:rPr>
              <a:t>                "device-type"</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"timeout": 300,</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url</a:t>
            </a:r>
            <a:r>
              <a:rPr lang="en-US" sz="1200" dirty="0">
                <a:solidFill>
                  <a:schemeClr val="bg1"/>
                </a:solidFill>
                <a:latin typeface="Courier New" panose="02070309020205020404" pitchFamily="49" charset="0"/>
                <a:cs typeface="Courier New" panose="02070309020205020404" pitchFamily="49" charset="0"/>
              </a:rPr>
              <a:t>": "http://tsa-ops-01.cisco.com:8080/</a:t>
            </a:r>
            <a:r>
              <a:rPr lang="en-US" sz="1200" dirty="0" err="1">
                <a:solidFill>
                  <a:schemeClr val="bg1"/>
                </a:solidFill>
                <a:latin typeface="Courier New" panose="02070309020205020404" pitchFamily="49" charset="0"/>
                <a:cs typeface="Courier New" panose="02070309020205020404" pitchFamily="49" charset="0"/>
              </a:rPr>
              <a:t>jsonrpc</a:t>
            </a:r>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"output": [</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"rtp-asr9k",</a:t>
            </a:r>
          </a:p>
          <a:p>
            <a:r>
              <a:rPr lang="en-US" sz="1200" dirty="0">
                <a:solidFill>
                  <a:schemeClr val="bg1"/>
                </a:solidFill>
                <a:latin typeface="Courier New" panose="02070309020205020404" pitchFamily="49" charset="0"/>
                <a:cs typeface="Courier New" panose="02070309020205020404" pitchFamily="49" charset="0"/>
              </a:rPr>
              <a:t>            "cisco-iosxr-cli-7.12:cisco-iosxr-cli-7.12ssh"</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    ]</a:t>
            </a:r>
          </a:p>
          <a:p>
            <a:r>
              <a:rPr lang="en-US" sz="1200" dirty="0">
                <a:solidFill>
                  <a:schemeClr val="bg1"/>
                </a:solidFill>
                <a:latin typeface="Courier New" panose="02070309020205020404" pitchFamily="49" charset="0"/>
                <a:cs typeface="Courier New" panose="02070309020205020404" pitchFamily="49" charset="0"/>
              </a:rPr>
              <a:t>}</a:t>
            </a:r>
          </a:p>
        </p:txBody>
      </p:sp>
      <p:grpSp>
        <p:nvGrpSpPr>
          <p:cNvPr id="15" name="Group 14">
            <a:extLst>
              <a:ext uri="{FF2B5EF4-FFF2-40B4-BE49-F238E27FC236}">
                <a16:creationId xmlns:a16="http://schemas.microsoft.com/office/drawing/2014/main" id="{B8CE7264-1E95-C344-A603-2DE137B410AF}"/>
              </a:ext>
            </a:extLst>
          </p:cNvPr>
          <p:cNvGrpSpPr/>
          <p:nvPr/>
        </p:nvGrpSpPr>
        <p:grpSpPr>
          <a:xfrm>
            <a:off x="3199584" y="4178586"/>
            <a:ext cx="7157991" cy="2325695"/>
            <a:chOff x="3199584" y="4178586"/>
            <a:chExt cx="7157991" cy="2325695"/>
          </a:xfrm>
        </p:grpSpPr>
        <p:sp>
          <p:nvSpPr>
            <p:cNvPr id="5" name="Rectangle 4">
              <a:extLst>
                <a:ext uri="{FF2B5EF4-FFF2-40B4-BE49-F238E27FC236}">
                  <a16:creationId xmlns:a16="http://schemas.microsoft.com/office/drawing/2014/main" id="{42CC2252-09FE-464D-9E9B-75B4118149B5}"/>
                </a:ext>
              </a:extLst>
            </p:cNvPr>
            <p:cNvSpPr/>
            <p:nvPr/>
          </p:nvSpPr>
          <p:spPr>
            <a:xfrm>
              <a:off x="4346293" y="4195957"/>
              <a:ext cx="6011282" cy="2308324"/>
            </a:xfrm>
            <a:prstGeom prst="rect">
              <a:avLst/>
            </a:prstGeom>
            <a:solidFill>
              <a:schemeClr val="tx2"/>
            </a:solidFill>
          </p:spPr>
          <p:txBody>
            <a:bodyPr wrap="square">
              <a:spAutoFit/>
            </a:bodyPr>
            <a:lstStyle/>
            <a:p>
              <a:r>
                <a:rPr lang="en-US" sz="1200" dirty="0">
                  <a:solidFill>
                    <a:schemeClr val="bg1"/>
                  </a:solidFill>
                  <a:latin typeface="Courier New" panose="02070309020205020404" pitchFamily="49" charset="0"/>
                  <a:cs typeface="Courier New" panose="02070309020205020404" pitchFamily="49" charset="0"/>
                </a:rPr>
                <a:t>ok: [localhost] =&gt; changed=false </a:t>
              </a:r>
            </a:p>
            <a:p>
              <a:r>
                <a:rPr lang="en-US" sz="1200" dirty="0">
                  <a:solidFill>
                    <a:schemeClr val="bg1"/>
                  </a:solidFill>
                  <a:latin typeface="Courier New" panose="02070309020205020404" pitchFamily="49" charset="0"/>
                  <a:cs typeface="Courier New" panose="02070309020205020404" pitchFamily="49" charset="0"/>
                </a:rPr>
                <a:t>  invocation:</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module_args</a:t>
              </a:r>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      fields:</a:t>
              </a:r>
            </a:p>
            <a:p>
              <a:r>
                <a:rPr lang="en-US" sz="1200" dirty="0">
                  <a:solidFill>
                    <a:schemeClr val="bg1"/>
                  </a:solidFill>
                  <a:latin typeface="Courier New" panose="02070309020205020404" pitchFamily="49" charset="0"/>
                  <a:cs typeface="Courier New" panose="02070309020205020404" pitchFamily="49" charset="0"/>
                </a:rPr>
                <a:t>      - name</a:t>
              </a:r>
            </a:p>
            <a:p>
              <a:r>
                <a:rPr lang="en-US" sz="1200" dirty="0">
                  <a:solidFill>
                    <a:schemeClr val="bg1"/>
                  </a:solidFill>
                  <a:latin typeface="Courier New" panose="02070309020205020404" pitchFamily="49" charset="0"/>
                  <a:cs typeface="Courier New" panose="02070309020205020404" pitchFamily="49" charset="0"/>
                </a:rPr>
                <a:t>      - device-type</a:t>
              </a:r>
            </a:p>
            <a:p>
              <a:r>
                <a:rPr lang="en-US" sz="1200" dirty="0">
                  <a:solidFill>
                    <a:schemeClr val="bg1"/>
                  </a:solidFill>
                  <a:latin typeface="Courier New" panose="02070309020205020404" pitchFamily="49" charset="0"/>
                  <a:cs typeface="Courier New" panose="02070309020205020404" pitchFamily="49" charset="0"/>
                </a:rPr>
                <a:t>      timeout: 300</a:t>
              </a:r>
            </a:p>
            <a:p>
              <a:r>
                <a:rPr lang="en-US" sz="1200" dirty="0">
                  <a:solidFill>
                    <a:schemeClr val="bg1"/>
                  </a:solidFill>
                  <a:latin typeface="Courier New" panose="02070309020205020404" pitchFamily="49" charset="0"/>
                  <a:cs typeface="Courier New" panose="02070309020205020404" pitchFamily="49" charset="0"/>
                </a:rPr>
                <a:t>      </a:t>
              </a:r>
              <a:r>
                <a:rPr lang="en-US" sz="1200" dirty="0" err="1">
                  <a:solidFill>
                    <a:schemeClr val="bg1"/>
                  </a:solidFill>
                  <a:latin typeface="Courier New" panose="02070309020205020404" pitchFamily="49" charset="0"/>
                  <a:cs typeface="Courier New" panose="02070309020205020404" pitchFamily="49" charset="0"/>
                </a:rPr>
                <a:t>url</a:t>
              </a:r>
              <a:r>
                <a:rPr lang="en-US" sz="1200" dirty="0">
                  <a:solidFill>
                    <a:schemeClr val="bg1"/>
                  </a:solidFill>
                  <a:latin typeface="Courier New" panose="02070309020205020404" pitchFamily="49" charset="0"/>
                  <a:cs typeface="Courier New" panose="02070309020205020404" pitchFamily="49" charset="0"/>
                </a:rPr>
                <a:t>: http://tsa-ops-01.cisco.com:8080/</a:t>
              </a:r>
              <a:r>
                <a:rPr lang="en-US" sz="1200" dirty="0" err="1">
                  <a:solidFill>
                    <a:schemeClr val="bg1"/>
                  </a:solidFill>
                  <a:latin typeface="Courier New" panose="02070309020205020404" pitchFamily="49" charset="0"/>
                  <a:cs typeface="Courier New" panose="02070309020205020404" pitchFamily="49" charset="0"/>
                </a:rPr>
                <a:t>jsonrpc</a:t>
              </a:r>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  output:</a:t>
              </a:r>
            </a:p>
            <a:p>
              <a:r>
                <a:rPr lang="en-US" sz="1200" dirty="0">
                  <a:solidFill>
                    <a:schemeClr val="bg1"/>
                  </a:solidFill>
                  <a:latin typeface="Courier New" panose="02070309020205020404" pitchFamily="49" charset="0"/>
                  <a:cs typeface="Courier New" panose="02070309020205020404" pitchFamily="49" charset="0"/>
                </a:rPr>
                <a:t>  - - rtp-asr9k</a:t>
              </a:r>
            </a:p>
            <a:p>
              <a:r>
                <a:rPr lang="en-US" sz="1200" dirty="0">
                  <a:solidFill>
                    <a:schemeClr val="bg1"/>
                  </a:solidFill>
                  <a:latin typeface="Courier New" panose="02070309020205020404" pitchFamily="49" charset="0"/>
                  <a:cs typeface="Courier New" panose="02070309020205020404" pitchFamily="49" charset="0"/>
                </a:rPr>
                <a:t>    - cisco-iosxr-cli-7.12:cisco-iosxr-cli-7.12ssh</a:t>
              </a:r>
            </a:p>
          </p:txBody>
        </p:sp>
        <p:cxnSp>
          <p:nvCxnSpPr>
            <p:cNvPr id="11" name="Curved Connector 10">
              <a:extLst>
                <a:ext uri="{FF2B5EF4-FFF2-40B4-BE49-F238E27FC236}">
                  <a16:creationId xmlns:a16="http://schemas.microsoft.com/office/drawing/2014/main" id="{87235C33-AE6D-F647-962B-49A8B4507D51}"/>
                </a:ext>
              </a:extLst>
            </p:cNvPr>
            <p:cNvCxnSpPr>
              <a:cxnSpLocks/>
            </p:cNvCxnSpPr>
            <p:nvPr/>
          </p:nvCxnSpPr>
          <p:spPr>
            <a:xfrm>
              <a:off x="3199584" y="4178586"/>
              <a:ext cx="1008630" cy="902912"/>
            </a:xfrm>
            <a:prstGeom prst="curvedConnector3">
              <a:avLst/>
            </a:prstGeom>
            <a:ln w="25400">
              <a:solidFill>
                <a:schemeClr val="accent1">
                  <a:alpha val="66000"/>
                </a:schemeClr>
              </a:solidFill>
              <a:prstDash val="dash"/>
              <a:headEnd type="oval" w="lg" len="lg"/>
              <a:tailEnd type="stealt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20168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checkerboard(across)">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1DF849D-FFA3-F44E-8039-E7AB37351AF6}"/>
              </a:ext>
            </a:extLst>
          </p:cNvPr>
          <p:cNvGrpSpPr/>
          <p:nvPr/>
        </p:nvGrpSpPr>
        <p:grpSpPr>
          <a:xfrm>
            <a:off x="414130" y="1158238"/>
            <a:ext cx="4471052" cy="2858287"/>
            <a:chOff x="538479" y="3119120"/>
            <a:chExt cx="7101400" cy="2593818"/>
          </a:xfrm>
        </p:grpSpPr>
        <p:sp>
          <p:nvSpPr>
            <p:cNvPr id="5" name="Rectangle 4">
              <a:extLst>
                <a:ext uri="{FF2B5EF4-FFF2-40B4-BE49-F238E27FC236}">
                  <a16:creationId xmlns:a16="http://schemas.microsoft.com/office/drawing/2014/main" id="{EBA9EBCB-0C3F-0141-B3BE-5B1B10DC80FE}"/>
                </a:ext>
              </a:extLst>
            </p:cNvPr>
            <p:cNvSpPr/>
            <p:nvPr/>
          </p:nvSpPr>
          <p:spPr>
            <a:xfrm>
              <a:off x="838200" y="3586076"/>
              <a:ext cx="6801679" cy="2126862"/>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 name: " show return values of a command "</a:t>
              </a:r>
            </a:p>
            <a:p>
              <a:r>
                <a:rPr lang="en-US" sz="1330" dirty="0">
                  <a:latin typeface="Courier New" panose="02070309020205020404" pitchFamily="49" charset="0"/>
                  <a:cs typeface="Courier New" panose="02070309020205020404" pitchFamily="49" charset="0"/>
                </a:rPr>
                <a:t>  hosts: all</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gather_facts</a:t>
              </a:r>
              <a:r>
                <a:rPr lang="en-US" sz="1330" dirty="0">
                  <a:latin typeface="Courier New" panose="02070309020205020404" pitchFamily="49" charset="0"/>
                  <a:cs typeface="Courier New" panose="02070309020205020404" pitchFamily="49" charset="0"/>
                </a:rPr>
                <a:t>: no</a:t>
              </a:r>
            </a:p>
            <a:p>
              <a:br>
                <a:rPr lang="en-US" sz="1330" dirty="0">
                  <a:latin typeface="Courier New" panose="02070309020205020404" pitchFamily="49" charset="0"/>
                  <a:cs typeface="Courier New" panose="02070309020205020404" pitchFamily="49" charset="0"/>
                </a:rPr>
              </a:br>
              <a:r>
                <a:rPr lang="en-US" sz="1330" dirty="0">
                  <a:latin typeface="Courier New" panose="02070309020205020404" pitchFamily="49" charset="0"/>
                  <a:cs typeface="Courier New" panose="02070309020205020404" pitchFamily="49" charset="0"/>
                </a:rPr>
                <a:t>tasks:</a:t>
              </a:r>
            </a:p>
            <a:p>
              <a:r>
                <a:rPr lang="en-US" sz="1330" dirty="0">
                  <a:latin typeface="Courier New" panose="02070309020205020404" pitchFamily="49" charset="0"/>
                  <a:cs typeface="Courier New" panose="02070309020205020404" pitchFamily="49" charset="0"/>
                </a:rPr>
                <a:t>- name: "exec id command"</a:t>
              </a:r>
            </a:p>
            <a:p>
              <a:r>
                <a:rPr lang="en-US" sz="1330" dirty="0">
                  <a:latin typeface="Courier New" panose="02070309020205020404" pitchFamily="49" charset="0"/>
                  <a:cs typeface="Courier New" panose="02070309020205020404" pitchFamily="49" charset="0"/>
                </a:rPr>
                <a:t>   command: "id -un"</a:t>
              </a:r>
            </a:p>
            <a:p>
              <a:r>
                <a:rPr lang="en-US" sz="1330" dirty="0">
                  <a:latin typeface="Courier New" panose="02070309020205020404" pitchFamily="49" charset="0"/>
                  <a:cs typeface="Courier New" panose="02070309020205020404" pitchFamily="49" charset="0"/>
                </a:rPr>
                <a:t>        register: </a:t>
              </a:r>
              <a:r>
                <a:rPr lang="en-US" sz="1330" dirty="0" err="1">
                  <a:latin typeface="Courier New" panose="02070309020205020404" pitchFamily="49" charset="0"/>
                  <a:cs typeface="Courier New" panose="02070309020205020404" pitchFamily="49" charset="0"/>
                </a:rPr>
                <a:t>idresult</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debug: var=</a:t>
              </a:r>
              <a:r>
                <a:rPr lang="en-US" sz="1330" dirty="0" err="1">
                  <a:highlight>
                    <a:srgbClr val="FFFF00"/>
                  </a:highlight>
                  <a:latin typeface="Courier New" panose="02070309020205020404" pitchFamily="49" charset="0"/>
                  <a:cs typeface="Courier New" panose="02070309020205020404" pitchFamily="49" charset="0"/>
                </a:rPr>
                <a:t>idresult</a:t>
              </a:r>
              <a:endParaRPr lang="en-US" sz="1330" dirty="0">
                <a:highlight>
                  <a:srgbClr val="FFFF00"/>
                </a:highlight>
                <a:latin typeface="Courier New" panose="02070309020205020404" pitchFamily="49" charset="0"/>
                <a:cs typeface="Courier New" panose="02070309020205020404" pitchFamily="49" charset="0"/>
              </a:endParaRPr>
            </a:p>
            <a:p>
              <a:endParaRPr lang="en-US" sz="1330"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D9FF58B6-DB19-814F-9887-D441890A2E3D}"/>
                </a:ext>
              </a:extLst>
            </p:cNvPr>
            <p:cNvSpPr txBox="1"/>
            <p:nvPr/>
          </p:nvSpPr>
          <p:spPr>
            <a:xfrm>
              <a:off x="538479" y="3119120"/>
              <a:ext cx="3611113" cy="363089"/>
            </a:xfrm>
            <a:prstGeom prst="rect">
              <a:avLst/>
            </a:prstGeom>
            <a:noFill/>
          </p:spPr>
          <p:txBody>
            <a:bodyPr wrap="square" rtlCol="0">
              <a:spAutoFit/>
            </a:bodyPr>
            <a:lstStyle/>
            <a:p>
              <a:r>
                <a:rPr lang="en-US" sz="2000" dirty="0">
                  <a:cs typeface="Cavolini" panose="020B0604020202020204" pitchFamily="34" charset="0"/>
                </a:rPr>
                <a:t>File: </a:t>
              </a:r>
              <a:r>
                <a:rPr lang="en-US" sz="2000" dirty="0" err="1">
                  <a:cs typeface="Cavolini" panose="020B0604020202020204" pitchFamily="34" charset="0"/>
                </a:rPr>
                <a:t>playbook.yml</a:t>
              </a:r>
              <a:endParaRPr lang="en-US" sz="2000" dirty="0">
                <a:cs typeface="Cavolini" panose="020B0604020202020204" pitchFamily="34" charset="0"/>
              </a:endParaRPr>
            </a:p>
          </p:txBody>
        </p:sp>
      </p:grpSp>
      <p:sp>
        <p:nvSpPr>
          <p:cNvPr id="2" name="Title 1">
            <a:extLst>
              <a:ext uri="{FF2B5EF4-FFF2-40B4-BE49-F238E27FC236}">
                <a16:creationId xmlns:a16="http://schemas.microsoft.com/office/drawing/2014/main" id="{87E5AED0-CDDC-BF41-AB2A-73E5BFEC6A18}"/>
              </a:ext>
            </a:extLst>
          </p:cNvPr>
          <p:cNvSpPr>
            <a:spLocks noGrp="1"/>
          </p:cNvSpPr>
          <p:nvPr>
            <p:ph type="title"/>
          </p:nvPr>
        </p:nvSpPr>
        <p:spPr>
          <a:xfrm>
            <a:off x="58488" y="66357"/>
            <a:ext cx="4643120" cy="541873"/>
          </a:xfrm>
        </p:spPr>
        <p:txBody>
          <a:bodyPr>
            <a:normAutofit/>
          </a:bodyPr>
          <a:lstStyle/>
          <a:p>
            <a:r>
              <a:rPr lang="en-US" sz="2800" dirty="0"/>
              <a:t>frustration(s)</a:t>
            </a:r>
          </a:p>
        </p:txBody>
      </p:sp>
      <p:grpSp>
        <p:nvGrpSpPr>
          <p:cNvPr id="28" name="Group 27">
            <a:extLst>
              <a:ext uri="{FF2B5EF4-FFF2-40B4-BE49-F238E27FC236}">
                <a16:creationId xmlns:a16="http://schemas.microsoft.com/office/drawing/2014/main" id="{50A265F5-6224-7342-9B29-503AF94E09BE}"/>
              </a:ext>
            </a:extLst>
          </p:cNvPr>
          <p:cNvGrpSpPr/>
          <p:nvPr/>
        </p:nvGrpSpPr>
        <p:grpSpPr>
          <a:xfrm>
            <a:off x="2687692" y="174642"/>
            <a:ext cx="6704428" cy="3898027"/>
            <a:chOff x="2862138" y="603553"/>
            <a:chExt cx="6704428" cy="3898027"/>
          </a:xfrm>
        </p:grpSpPr>
        <p:grpSp>
          <p:nvGrpSpPr>
            <p:cNvPr id="17" name="Group 16">
              <a:extLst>
                <a:ext uri="{FF2B5EF4-FFF2-40B4-BE49-F238E27FC236}">
                  <a16:creationId xmlns:a16="http://schemas.microsoft.com/office/drawing/2014/main" id="{61B0588B-1B6A-D94A-9725-EF8157EFD72B}"/>
                </a:ext>
              </a:extLst>
            </p:cNvPr>
            <p:cNvGrpSpPr/>
            <p:nvPr/>
          </p:nvGrpSpPr>
          <p:grpSpPr>
            <a:xfrm>
              <a:off x="6241167" y="603553"/>
              <a:ext cx="3325399" cy="3898027"/>
              <a:chOff x="5075500" y="365125"/>
              <a:chExt cx="3325399" cy="3898027"/>
            </a:xfrm>
          </p:grpSpPr>
          <p:sp>
            <p:nvSpPr>
              <p:cNvPr id="9" name="Rectangle 8">
                <a:extLst>
                  <a:ext uri="{FF2B5EF4-FFF2-40B4-BE49-F238E27FC236}">
                    <a16:creationId xmlns:a16="http://schemas.microsoft.com/office/drawing/2014/main" id="{4925D321-EF99-2947-8891-F2CA7DF2003C}"/>
                  </a:ext>
                </a:extLst>
              </p:cNvPr>
              <p:cNvSpPr/>
              <p:nvPr/>
            </p:nvSpPr>
            <p:spPr>
              <a:xfrm>
                <a:off x="5271619" y="896076"/>
                <a:ext cx="3129280" cy="3367076"/>
              </a:xfrm>
              <a:prstGeom prst="rect">
                <a:avLst/>
              </a:prstGeom>
              <a:solidFill>
                <a:schemeClr val="tx1"/>
              </a:solidFill>
            </p:spPr>
            <p:txBody>
              <a:bodyPr wrap="square">
                <a:spAutoFit/>
              </a:bodyPr>
              <a:lstStyle/>
              <a:p>
                <a:r>
                  <a:rPr lang="en-US" sz="1330" dirty="0">
                    <a:solidFill>
                      <a:schemeClr val="bg1"/>
                    </a:solidFill>
                  </a:rPr>
                  <a:t>ok: [nso2] =&gt; </a:t>
                </a:r>
              </a:p>
              <a:p>
                <a:r>
                  <a:rPr lang="en-US" sz="1330" dirty="0">
                    <a:solidFill>
                      <a:schemeClr val="bg1"/>
                    </a:solidFill>
                  </a:rPr>
                  <a:t>  </a:t>
                </a:r>
                <a:r>
                  <a:rPr lang="en-US" sz="1330" dirty="0" err="1">
                    <a:solidFill>
                      <a:schemeClr val="bg1"/>
                    </a:solidFill>
                  </a:rPr>
                  <a:t>idresult</a:t>
                </a:r>
                <a:r>
                  <a:rPr lang="en-US" sz="1330" dirty="0">
                    <a:solidFill>
                      <a:schemeClr val="bg1"/>
                    </a:solidFill>
                  </a:rPr>
                  <a:t>:</a:t>
                </a:r>
              </a:p>
              <a:p>
                <a:r>
                  <a:rPr lang="en-US" sz="1330" dirty="0">
                    <a:solidFill>
                      <a:schemeClr val="bg1"/>
                    </a:solidFill>
                  </a:rPr>
                  <a:t>    changed: true</a:t>
                </a:r>
              </a:p>
              <a:p>
                <a:r>
                  <a:rPr lang="en-US" sz="1330" dirty="0">
                    <a:solidFill>
                      <a:schemeClr val="bg1"/>
                    </a:solidFill>
                  </a:rPr>
                  <a:t>    </a:t>
                </a:r>
                <a:r>
                  <a:rPr lang="en-US" sz="1330" dirty="0" err="1">
                    <a:solidFill>
                      <a:schemeClr val="bg1"/>
                    </a:solidFill>
                  </a:rPr>
                  <a:t>cmd</a:t>
                </a:r>
                <a:r>
                  <a:rPr lang="en-US" sz="1330" dirty="0">
                    <a:solidFill>
                      <a:schemeClr val="bg1"/>
                    </a:solidFill>
                  </a:rPr>
                  <a:t>:</a:t>
                </a:r>
              </a:p>
              <a:p>
                <a:r>
                  <a:rPr lang="en-US" sz="1330" dirty="0">
                    <a:solidFill>
                      <a:schemeClr val="bg1"/>
                    </a:solidFill>
                  </a:rPr>
                  <a:t>    - id</a:t>
                </a:r>
              </a:p>
              <a:p>
                <a:r>
                  <a:rPr lang="en-US" sz="1330" dirty="0">
                    <a:solidFill>
                      <a:schemeClr val="bg1"/>
                    </a:solidFill>
                  </a:rPr>
                  <a:t>    - -un</a:t>
                </a:r>
              </a:p>
              <a:p>
                <a:r>
                  <a:rPr lang="en-US" sz="1330" dirty="0">
                    <a:solidFill>
                      <a:schemeClr val="bg1"/>
                    </a:solidFill>
                  </a:rPr>
                  <a:t>    delta: '0:00:00.008340'</a:t>
                </a:r>
              </a:p>
              <a:p>
                <a:r>
                  <a:rPr lang="en-US" sz="1330" dirty="0">
                    <a:solidFill>
                      <a:schemeClr val="bg1"/>
                    </a:solidFill>
                  </a:rPr>
                  <a:t>    end: '2020-03-20 21:27:38.929722'</a:t>
                </a:r>
              </a:p>
              <a:p>
                <a:r>
                  <a:rPr lang="en-US" sz="1330" dirty="0">
                    <a:solidFill>
                      <a:schemeClr val="bg1"/>
                    </a:solidFill>
                  </a:rPr>
                  <a:t>    failed: false</a:t>
                </a:r>
              </a:p>
              <a:p>
                <a:r>
                  <a:rPr lang="en-US" sz="1330" dirty="0">
                    <a:solidFill>
                      <a:schemeClr val="bg1"/>
                    </a:solidFill>
                  </a:rPr>
                  <a:t>    </a:t>
                </a:r>
                <a:r>
                  <a:rPr lang="en-US" sz="1330" dirty="0" err="1">
                    <a:solidFill>
                      <a:schemeClr val="bg1"/>
                    </a:solidFill>
                  </a:rPr>
                  <a:t>rc</a:t>
                </a:r>
                <a:r>
                  <a:rPr lang="en-US" sz="1330" dirty="0">
                    <a:solidFill>
                      <a:schemeClr val="bg1"/>
                    </a:solidFill>
                  </a:rPr>
                  <a:t>: 0</a:t>
                </a:r>
              </a:p>
              <a:p>
                <a:r>
                  <a:rPr lang="en-US" sz="1330" dirty="0">
                    <a:solidFill>
                      <a:schemeClr val="bg1"/>
                    </a:solidFill>
                  </a:rPr>
                  <a:t>    start: '2020-03-20 21:27:38.921382'</a:t>
                </a:r>
              </a:p>
              <a:p>
                <a:r>
                  <a:rPr lang="en-US" sz="1330" dirty="0">
                    <a:solidFill>
                      <a:schemeClr val="bg1"/>
                    </a:solidFill>
                  </a:rPr>
                  <a:t>    stderr: ''</a:t>
                </a:r>
              </a:p>
              <a:p>
                <a:r>
                  <a:rPr lang="en-US" sz="1330" dirty="0">
                    <a:solidFill>
                      <a:schemeClr val="bg1"/>
                    </a:solidFill>
                  </a:rPr>
                  <a:t>    </a:t>
                </a:r>
                <a:r>
                  <a:rPr lang="en-US" sz="1330" dirty="0" err="1">
                    <a:solidFill>
                      <a:schemeClr val="bg1"/>
                    </a:solidFill>
                  </a:rPr>
                  <a:t>stderr_lines</a:t>
                </a:r>
                <a:r>
                  <a:rPr lang="en-US" sz="1330" dirty="0">
                    <a:solidFill>
                      <a:schemeClr val="bg1"/>
                    </a:solidFill>
                  </a:rPr>
                  <a:t>: []</a:t>
                </a:r>
              </a:p>
              <a:p>
                <a:r>
                  <a:rPr lang="en-US" sz="1330" dirty="0">
                    <a:solidFill>
                      <a:schemeClr val="bg1"/>
                    </a:solidFill>
                  </a:rPr>
                  <a:t>    </a:t>
                </a:r>
                <a:r>
                  <a:rPr lang="en-US" sz="1330" dirty="0" err="1">
                    <a:solidFill>
                      <a:schemeClr val="bg1"/>
                    </a:solidFill>
                  </a:rPr>
                  <a:t>stdout</a:t>
                </a:r>
                <a:r>
                  <a:rPr lang="en-US" sz="1330" dirty="0">
                    <a:solidFill>
                      <a:schemeClr val="bg1"/>
                    </a:solidFill>
                  </a:rPr>
                  <a:t>: </a:t>
                </a:r>
                <a:r>
                  <a:rPr lang="en-US" sz="1330" b="1" dirty="0">
                    <a:solidFill>
                      <a:schemeClr val="bg1"/>
                    </a:solidFill>
                  </a:rPr>
                  <a:t>vagrant</a:t>
                </a:r>
              </a:p>
              <a:p>
                <a:r>
                  <a:rPr lang="en-US" sz="1330" dirty="0">
                    <a:solidFill>
                      <a:schemeClr val="bg1"/>
                    </a:solidFill>
                  </a:rPr>
                  <a:t>    </a:t>
                </a:r>
                <a:r>
                  <a:rPr lang="en-US" sz="1330" dirty="0" err="1">
                    <a:solidFill>
                      <a:schemeClr val="bg1"/>
                    </a:solidFill>
                  </a:rPr>
                  <a:t>stdout_lines</a:t>
                </a:r>
                <a:r>
                  <a:rPr lang="en-US" sz="1330" dirty="0">
                    <a:solidFill>
                      <a:schemeClr val="bg1"/>
                    </a:solidFill>
                  </a:rPr>
                  <a:t>:</a:t>
                </a:r>
              </a:p>
              <a:p>
                <a:r>
                  <a:rPr lang="en-US" sz="1330" dirty="0">
                    <a:solidFill>
                      <a:schemeClr val="bg1"/>
                    </a:solidFill>
                  </a:rPr>
                  <a:t>    - vagrant</a:t>
                </a:r>
              </a:p>
            </p:txBody>
          </p:sp>
          <p:sp>
            <p:nvSpPr>
              <p:cNvPr id="21" name="TextBox 20">
                <a:extLst>
                  <a:ext uri="{FF2B5EF4-FFF2-40B4-BE49-F238E27FC236}">
                    <a16:creationId xmlns:a16="http://schemas.microsoft.com/office/drawing/2014/main" id="{6A06F069-EDE9-504F-BEAF-89D35710E789}"/>
                  </a:ext>
                </a:extLst>
              </p:cNvPr>
              <p:cNvSpPr txBox="1"/>
              <p:nvPr/>
            </p:nvSpPr>
            <p:spPr>
              <a:xfrm>
                <a:off x="5075500" y="365125"/>
                <a:ext cx="1180852" cy="367232"/>
              </a:xfrm>
              <a:prstGeom prst="rect">
                <a:avLst/>
              </a:prstGeom>
              <a:noFill/>
            </p:spPr>
            <p:txBody>
              <a:bodyPr wrap="square" rtlCol="0">
                <a:spAutoFit/>
              </a:bodyPr>
              <a:lstStyle/>
              <a:p>
                <a:r>
                  <a:rPr lang="en-US" dirty="0">
                    <a:cs typeface="Cavolini" panose="020B0604020202020204" pitchFamily="34" charset="0"/>
                  </a:rPr>
                  <a:t>Output:</a:t>
                </a:r>
              </a:p>
            </p:txBody>
          </p:sp>
        </p:grpSp>
        <p:cxnSp>
          <p:nvCxnSpPr>
            <p:cNvPr id="22" name="Curved Connector 21">
              <a:extLst>
                <a:ext uri="{FF2B5EF4-FFF2-40B4-BE49-F238E27FC236}">
                  <a16:creationId xmlns:a16="http://schemas.microsoft.com/office/drawing/2014/main" id="{6C3EE1E4-5A98-9543-B35F-089E3D0FE970}"/>
                </a:ext>
              </a:extLst>
            </p:cNvPr>
            <p:cNvCxnSpPr>
              <a:cxnSpLocks/>
            </p:cNvCxnSpPr>
            <p:nvPr/>
          </p:nvCxnSpPr>
          <p:spPr>
            <a:xfrm flipV="1">
              <a:off x="2862138" y="1555540"/>
              <a:ext cx="3241470" cy="2253180"/>
            </a:xfrm>
            <a:prstGeom prst="curvedConnector3">
              <a:avLst>
                <a:gd name="adj1" fmla="val 50000"/>
              </a:avLst>
            </a:prstGeom>
            <a:ln w="19050">
              <a:solidFill>
                <a:schemeClr val="accent1">
                  <a:alpha val="53000"/>
                </a:schemeClr>
              </a:solidFill>
              <a:prstDash val="lgDash"/>
              <a:tailEnd type="stealth"/>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1CFEE335-EE02-0F4F-AA80-BE0F481E8362}"/>
              </a:ext>
            </a:extLst>
          </p:cNvPr>
          <p:cNvGrpSpPr/>
          <p:nvPr/>
        </p:nvGrpSpPr>
        <p:grpSpPr>
          <a:xfrm>
            <a:off x="418367" y="4915216"/>
            <a:ext cx="10063545" cy="830997"/>
            <a:chOff x="838200" y="4397300"/>
            <a:chExt cx="7434597" cy="830997"/>
          </a:xfrm>
        </p:grpSpPr>
        <p:sp>
          <p:nvSpPr>
            <p:cNvPr id="16" name="Rectangle 15">
              <a:extLst>
                <a:ext uri="{FF2B5EF4-FFF2-40B4-BE49-F238E27FC236}">
                  <a16:creationId xmlns:a16="http://schemas.microsoft.com/office/drawing/2014/main" id="{34F115DC-4BC8-B740-A0E4-66D72B39FA89}"/>
                </a:ext>
              </a:extLst>
            </p:cNvPr>
            <p:cNvSpPr/>
            <p:nvPr/>
          </p:nvSpPr>
          <p:spPr>
            <a:xfrm>
              <a:off x="838200" y="4579055"/>
              <a:ext cx="4681756" cy="512448"/>
            </a:xfrm>
            <a:prstGeom prst="rect">
              <a:avLst/>
            </a:prstGeom>
          </p:spPr>
          <p:txBody>
            <a:bodyPr wrap="square">
              <a:spAutoFit/>
            </a:bodyPr>
            <a:lstStyle/>
            <a:p>
              <a:r>
                <a:rPr lang="en-US" sz="1330" dirty="0">
                  <a:latin typeface="Courier New" panose="02070309020205020404" pitchFamily="49" charset="0"/>
                  <a:cs typeface="Courier New" panose="02070309020205020404" pitchFamily="49" charset="0"/>
                </a:rPr>
                <a:t>- debug: 'msg="logged </a:t>
              </a:r>
              <a:r>
                <a:rPr lang="en-US" sz="1330" dirty="0">
                  <a:highlight>
                    <a:srgbClr val="FFFF00"/>
                  </a:highlight>
                  <a:latin typeface="Courier New" panose="02070309020205020404" pitchFamily="49" charset="0"/>
                  <a:cs typeface="Courier New" panose="02070309020205020404" pitchFamily="49" charset="0"/>
                </a:rPr>
                <a:t>in as: </a:t>
              </a: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idresult.stdout</a:t>
              </a:r>
              <a:r>
                <a:rPr lang="en-US" sz="1330" dirty="0">
                  <a:latin typeface="Courier New" panose="02070309020205020404" pitchFamily="49" charset="0"/>
                  <a:cs typeface="Courier New" panose="02070309020205020404" pitchFamily="49" charset="0"/>
                </a:rPr>
                <a:t> }}"'</a:t>
              </a:r>
            </a:p>
            <a:p>
              <a:endParaRPr lang="en-US" sz="1400" dirty="0"/>
            </a:p>
          </p:txBody>
        </p:sp>
        <p:sp>
          <p:nvSpPr>
            <p:cNvPr id="13" name="Rectangle 12">
              <a:extLst>
                <a:ext uri="{FF2B5EF4-FFF2-40B4-BE49-F238E27FC236}">
                  <a16:creationId xmlns:a16="http://schemas.microsoft.com/office/drawing/2014/main" id="{8C7AB305-860C-9A42-B389-56D8E8506FDA}"/>
                </a:ext>
              </a:extLst>
            </p:cNvPr>
            <p:cNvSpPr/>
            <p:nvPr/>
          </p:nvSpPr>
          <p:spPr>
            <a:xfrm>
              <a:off x="5614936" y="4397300"/>
              <a:ext cx="2657861" cy="830997"/>
            </a:xfrm>
            <a:prstGeom prst="rect">
              <a:avLst/>
            </a:prstGeom>
          </p:spPr>
          <p:txBody>
            <a:bodyPr wrap="square">
              <a:spAutoFit/>
            </a:bodyPr>
            <a:lstStyle/>
            <a:p>
              <a:r>
                <a:rPr lang="en-US" sz="1200" dirty="0">
                  <a:latin typeface="Courier New" panose="02070309020205020404" pitchFamily="49" charset="0"/>
                  <a:cs typeface="Courier New" panose="02070309020205020404" pitchFamily="49" charset="0"/>
                </a:rPr>
                <a:t>ok: [nso2] =&gt; </a:t>
              </a:r>
            </a:p>
            <a:p>
              <a:r>
                <a:rPr lang="en-US" sz="1200" dirty="0">
                  <a:latin typeface="Courier New" panose="02070309020205020404" pitchFamily="49" charset="0"/>
                  <a:cs typeface="Courier New" panose="02070309020205020404" pitchFamily="49" charset="0"/>
                </a:rPr>
                <a:t>  msg: 'logged in as: vagrant'</a:t>
              </a:r>
            </a:p>
            <a:p>
              <a:r>
                <a:rPr lang="en-US" sz="1200" dirty="0">
                  <a:latin typeface="Courier New" panose="02070309020205020404" pitchFamily="49" charset="0"/>
                  <a:cs typeface="Courier New" panose="02070309020205020404" pitchFamily="49" charset="0"/>
                </a:rPr>
                <a:t>ok: [nso1] =&gt; </a:t>
              </a:r>
            </a:p>
            <a:p>
              <a:r>
                <a:rPr lang="en-US" sz="1200" dirty="0">
                  <a:latin typeface="Courier New" panose="02070309020205020404" pitchFamily="49" charset="0"/>
                  <a:cs typeface="Courier New" panose="02070309020205020404" pitchFamily="49" charset="0"/>
                </a:rPr>
                <a:t>  msg: 'logged in as: vagrant'</a:t>
              </a:r>
            </a:p>
          </p:txBody>
        </p:sp>
        <p:cxnSp>
          <p:nvCxnSpPr>
            <p:cNvPr id="24" name="Curved Connector 23">
              <a:extLst>
                <a:ext uri="{FF2B5EF4-FFF2-40B4-BE49-F238E27FC236}">
                  <a16:creationId xmlns:a16="http://schemas.microsoft.com/office/drawing/2014/main" id="{8AC1E4A0-B7A8-124B-AEF3-7AC0D3D713E8}"/>
                </a:ext>
              </a:extLst>
            </p:cNvPr>
            <p:cNvCxnSpPr>
              <a:cxnSpLocks/>
            </p:cNvCxnSpPr>
            <p:nvPr/>
          </p:nvCxnSpPr>
          <p:spPr>
            <a:xfrm>
              <a:off x="4667616" y="4824105"/>
              <a:ext cx="852340" cy="154004"/>
            </a:xfrm>
            <a:prstGeom prst="curvedConnector3">
              <a:avLst>
                <a:gd name="adj1" fmla="val 50000"/>
              </a:avLst>
            </a:prstGeom>
            <a:ln w="19050">
              <a:solidFill>
                <a:schemeClr val="accent1">
                  <a:alpha val="57000"/>
                </a:schemeClr>
              </a:solidFill>
              <a:prstDash val="lgDash"/>
              <a:tailEnd type="stealth"/>
            </a:ln>
          </p:spPr>
          <p:style>
            <a:lnRef idx="1">
              <a:schemeClr val="accent1"/>
            </a:lnRef>
            <a:fillRef idx="0">
              <a:schemeClr val="accent1"/>
            </a:fillRef>
            <a:effectRef idx="0">
              <a:schemeClr val="accent1"/>
            </a:effectRef>
            <a:fontRef idx="minor">
              <a:schemeClr val="tx1"/>
            </a:fontRef>
          </p:style>
        </p:cxnSp>
      </p:grpSp>
      <p:sp>
        <p:nvSpPr>
          <p:cNvPr id="36" name="Donut 35">
            <a:extLst>
              <a:ext uri="{FF2B5EF4-FFF2-40B4-BE49-F238E27FC236}">
                <a16:creationId xmlns:a16="http://schemas.microsoft.com/office/drawing/2014/main" id="{CC91E828-6409-F74A-B426-D1B75F5AC3AB}"/>
              </a:ext>
            </a:extLst>
          </p:cNvPr>
          <p:cNvSpPr/>
          <p:nvPr/>
        </p:nvSpPr>
        <p:spPr>
          <a:xfrm>
            <a:off x="1476591" y="4830523"/>
            <a:ext cx="4220824" cy="869239"/>
          </a:xfrm>
          <a:prstGeom prst="donut">
            <a:avLst/>
          </a:prstGeom>
          <a:solidFill>
            <a:schemeClr val="accent1">
              <a:alpha val="10000"/>
            </a:schemeClr>
          </a:solidFill>
          <a:ln w="12700">
            <a:solidFill>
              <a:schemeClr val="accent1">
                <a:shade val="50000"/>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8" name="Picture 37">
            <a:extLst>
              <a:ext uri="{FF2B5EF4-FFF2-40B4-BE49-F238E27FC236}">
                <a16:creationId xmlns:a16="http://schemas.microsoft.com/office/drawing/2014/main" id="{7FABE2B3-0FE5-0C49-BD9B-350956BDE65A}"/>
              </a:ext>
            </a:extLst>
          </p:cNvPr>
          <p:cNvPicPr>
            <a:picLocks noChangeAspect="1"/>
          </p:cNvPicPr>
          <p:nvPr/>
        </p:nvPicPr>
        <p:blipFill>
          <a:blip r:embed="rId2"/>
          <a:stretch>
            <a:fillRect/>
          </a:stretch>
        </p:blipFill>
        <p:spPr>
          <a:xfrm>
            <a:off x="10031328" y="174642"/>
            <a:ext cx="872169" cy="1049328"/>
          </a:xfrm>
          <a:prstGeom prst="rect">
            <a:avLst/>
          </a:prstGeom>
        </p:spPr>
      </p:pic>
    </p:spTree>
    <p:extLst>
      <p:ext uri="{BB962C8B-B14F-4D97-AF65-F5344CB8AC3E}">
        <p14:creationId xmlns:p14="http://schemas.microsoft.com/office/powerpoint/2010/main" val="3567655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dissolve">
                                      <p:cBhvr>
                                        <p:cTn id="12" dur="500"/>
                                        <p:tgtEl>
                                          <p:spTgt spid="2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dissolve">
                                      <p:cBhvr>
                                        <p:cTn id="1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18E150F-EE34-F54B-ACE4-C47343EA23D3}"/>
              </a:ext>
            </a:extLst>
          </p:cNvPr>
          <p:cNvSpPr/>
          <p:nvPr/>
        </p:nvSpPr>
        <p:spPr>
          <a:xfrm>
            <a:off x="1936083" y="1560922"/>
            <a:ext cx="2181474" cy="2123658"/>
          </a:xfrm>
          <a:prstGeom prst="rect">
            <a:avLst/>
          </a:prstGeom>
        </p:spPr>
        <p:txBody>
          <a:bodyPr wrap="square">
            <a:spAutoFit/>
          </a:bodyPr>
          <a:lstStyle/>
          <a:p>
            <a:r>
              <a:rPr lang="en-US" sz="1200" b="1" dirty="0">
                <a:latin typeface="Ayuthaya" pitchFamily="2" charset="-34"/>
                <a:ea typeface="Ayuthaya" pitchFamily="2" charset="-34"/>
                <a:cs typeface="Ayuthaya" pitchFamily="2" charset="-34"/>
                <a:sym typeface="Wingdings" pitchFamily="2" charset="2"/>
              </a:rPr>
              <a:t>control expression </a:t>
            </a:r>
            <a:endParaRPr lang="en-US" sz="1200" b="1" dirty="0">
              <a:latin typeface="Ayuthaya" pitchFamily="2" charset="-34"/>
              <a:ea typeface="Ayuthaya" pitchFamily="2" charset="-34"/>
              <a:cs typeface="Ayuthaya" pitchFamily="2" charset="-34"/>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endParaRPr lang="en-US" sz="1200" b="1" dirty="0">
              <a:latin typeface="Ayuthaya" pitchFamily="2" charset="-34"/>
              <a:ea typeface="Ayuthaya" pitchFamily="2" charset="-34"/>
              <a:cs typeface="Ayuthaya" pitchFamily="2" charset="-34"/>
              <a:sym typeface="Wingdings" pitchFamily="2" charset="2"/>
            </a:endParaRPr>
          </a:p>
          <a:p>
            <a:r>
              <a:rPr lang="en-US" sz="1200" b="1" dirty="0">
                <a:latin typeface="Ayuthaya" pitchFamily="2" charset="-34"/>
                <a:ea typeface="Ayuthaya" pitchFamily="2" charset="-34"/>
                <a:cs typeface="Ayuthaya" pitchFamily="2" charset="-34"/>
                <a:sym typeface="Wingdings" pitchFamily="2" charset="2"/>
              </a:rPr>
              <a:t>variable injection </a:t>
            </a:r>
            <a:endParaRPr lang="en-US" sz="1200" b="1" dirty="0">
              <a:latin typeface="Ayuthaya" pitchFamily="2" charset="-34"/>
              <a:ea typeface="Ayuthaya" pitchFamily="2" charset="-34"/>
              <a:cs typeface="Ayuthaya" pitchFamily="2" charset="-34"/>
            </a:endParaRPr>
          </a:p>
          <a:p>
            <a:r>
              <a:rPr lang="en-US" sz="1200" dirty="0">
                <a:latin typeface="Andale Mono" panose="020B0509000000000004" pitchFamily="49" charset="0"/>
              </a:rPr>
              <a:t> </a:t>
            </a:r>
          </a:p>
        </p:txBody>
      </p:sp>
      <p:sp>
        <p:nvSpPr>
          <p:cNvPr id="8" name="Rectangle 7">
            <a:extLst>
              <a:ext uri="{FF2B5EF4-FFF2-40B4-BE49-F238E27FC236}">
                <a16:creationId xmlns:a16="http://schemas.microsoft.com/office/drawing/2014/main" id="{7430A1A6-63D5-FE4D-85C1-58933F4DB488}"/>
              </a:ext>
            </a:extLst>
          </p:cNvPr>
          <p:cNvSpPr/>
          <p:nvPr/>
        </p:nvSpPr>
        <p:spPr>
          <a:xfrm>
            <a:off x="166610" y="3736069"/>
            <a:ext cx="3002475" cy="2753061"/>
          </a:xfrm>
          <a:prstGeom prst="rect">
            <a:avLst/>
          </a:prstGeom>
          <a:solidFill>
            <a:schemeClr val="accent4"/>
          </a:solidFill>
        </p:spPr>
        <p:txBody>
          <a:bodyPr wrap="square">
            <a:spAutoFit/>
          </a:bodyPr>
          <a:lstStyle/>
          <a:p>
            <a:r>
              <a:rPr lang="en-US" sz="1330" dirty="0" err="1">
                <a:latin typeface="Courier New" panose="02070309020205020404" pitchFamily="49" charset="0"/>
                <a:cs typeface="Courier New" panose="02070309020205020404" pitchFamily="49" charset="0"/>
              </a:rPr>
              <a:t>os_upgrade</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device:</a:t>
            </a:r>
          </a:p>
          <a:p>
            <a:r>
              <a:rPr lang="en-US" sz="1330" dirty="0">
                <a:latin typeface="Courier New" panose="02070309020205020404" pitchFamily="49" charset="0"/>
                <a:cs typeface="Courier New" panose="02070309020205020404" pitchFamily="49" charset="0"/>
              </a:rPr>
              <a:t>    name: rtp-asr9k</a:t>
            </a:r>
          </a:p>
          <a:p>
            <a:r>
              <a:rPr lang="en-US" sz="1330" b="1" dirty="0">
                <a:latin typeface="Courier New" panose="02070309020205020404" pitchFamily="49" charset="0"/>
                <a:cs typeface="Courier New" panose="02070309020205020404" pitchFamily="49" charset="0"/>
              </a:rPr>
              <a:t>    </a:t>
            </a:r>
            <a:r>
              <a:rPr lang="en-US" sz="1330" dirty="0" err="1">
                <a:highlight>
                  <a:srgbClr val="FFFF00"/>
                </a:highlight>
                <a:latin typeface="Courier New" panose="02070309020205020404" pitchFamily="49" charset="0"/>
                <a:cs typeface="Courier New" panose="02070309020205020404" pitchFamily="49" charset="0"/>
              </a:rPr>
              <a:t>VRF_available</a:t>
            </a:r>
            <a:r>
              <a:rPr lang="en-US" sz="1330" dirty="0">
                <a:highlight>
                  <a:srgbClr val="FFFF00"/>
                </a:highlight>
                <a:latin typeface="Courier New" panose="02070309020205020404" pitchFamily="49" charset="0"/>
                <a:cs typeface="Courier New" panose="02070309020205020404" pitchFamily="49" charset="0"/>
              </a:rPr>
              <a:t>: false</a:t>
            </a:r>
            <a:br>
              <a:rPr lang="en-US" sz="1330" dirty="0">
                <a:latin typeface="Courier New" panose="02070309020205020404" pitchFamily="49" charset="0"/>
                <a:cs typeface="Courier New" panose="02070309020205020404" pitchFamily="49" charset="0"/>
              </a:rPr>
            </a:b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vrf_name</a:t>
            </a: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mgmt</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a:t>
            </a:r>
            <a:r>
              <a:rPr lang="en-US" sz="1330" dirty="0" err="1">
                <a:highlight>
                  <a:srgbClr val="FFFF00"/>
                </a:highlight>
                <a:latin typeface="Courier New" panose="02070309020205020404" pitchFamily="49" charset="0"/>
                <a:cs typeface="Courier New" panose="02070309020205020404" pitchFamily="49" charset="0"/>
              </a:rPr>
              <a:t>current_version</a:t>
            </a:r>
            <a:r>
              <a:rPr lang="en-US" sz="1330" dirty="0">
                <a:highlight>
                  <a:srgbClr val="FFFF00"/>
                </a:highlight>
                <a:latin typeface="Courier New" panose="02070309020205020404" pitchFamily="49" charset="0"/>
                <a:cs typeface="Courier New" panose="02070309020205020404" pitchFamily="49" charset="0"/>
              </a:rPr>
              <a:t>: 6.6.2</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target_version</a:t>
            </a:r>
            <a:r>
              <a:rPr lang="en-US" sz="1330" dirty="0">
                <a:latin typeface="Courier New" panose="02070309020205020404" pitchFamily="49" charset="0"/>
                <a:cs typeface="Courier New" panose="02070309020205020404" pitchFamily="49" charset="0"/>
              </a:rPr>
              <a:t>: 6.2.3</a:t>
            </a:r>
          </a:p>
          <a:p>
            <a:r>
              <a:rPr lang="en-US" sz="1330" dirty="0" err="1">
                <a:latin typeface="Courier New" panose="02070309020205020404" pitchFamily="49" charset="0"/>
                <a:cs typeface="Courier New" panose="02070309020205020404" pitchFamily="49" charset="0"/>
              </a:rPr>
              <a:t>image_server</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server: </a:t>
            </a:r>
            <a:r>
              <a:rPr lang="en-US" sz="1330" b="1" dirty="0">
                <a:latin typeface="Courier New" panose="02070309020205020404" pitchFamily="49" charset="0"/>
                <a:cs typeface="Courier New" panose="02070309020205020404" pitchFamily="49" charset="0"/>
              </a:rPr>
              <a:t>"</a:t>
            </a:r>
            <a:r>
              <a:rPr lang="en-US" sz="1330" dirty="0">
                <a:latin typeface="Courier New" panose="02070309020205020404" pitchFamily="49" charset="0"/>
                <a:cs typeface="Courier New" panose="02070309020205020404" pitchFamily="49" charset="0"/>
              </a:rPr>
              <a:t>10.122.32.188"</a:t>
            </a:r>
          </a:p>
          <a:p>
            <a:r>
              <a:rPr lang="en-US" sz="1330" dirty="0">
                <a:latin typeface="Courier New" panose="02070309020205020404" pitchFamily="49" charset="0"/>
                <a:cs typeface="Courier New" panose="02070309020205020404" pitchFamily="49" charset="0"/>
              </a:rPr>
              <a:t>    username</a:t>
            </a:r>
            <a:r>
              <a:rPr lang="en-US" sz="1330" b="1" dirty="0">
                <a:latin typeface="Courier New" panose="02070309020205020404" pitchFamily="49" charset="0"/>
                <a:cs typeface="Courier New" panose="02070309020205020404" pitchFamily="49" charset="0"/>
              </a:rPr>
              <a:t>: </a:t>
            </a:r>
            <a:r>
              <a:rPr lang="en-US" sz="1330" dirty="0">
                <a:latin typeface="Courier New" panose="02070309020205020404" pitchFamily="49" charset="0"/>
                <a:cs typeface="Courier New" panose="02070309020205020404" pitchFamily="49" charset="0"/>
              </a:rPr>
              <a:t>"robot"</a:t>
            </a:r>
          </a:p>
          <a:p>
            <a:r>
              <a:rPr lang="en-US" sz="1330" dirty="0">
                <a:latin typeface="Courier New" panose="02070309020205020404" pitchFamily="49" charset="0"/>
                <a:cs typeface="Courier New" panose="02070309020205020404" pitchFamily="49" charset="0"/>
              </a:rPr>
              <a:t>    password:</a:t>
            </a:r>
            <a:r>
              <a:rPr lang="en-US" sz="1330" b="1" dirty="0">
                <a:latin typeface="Courier New" panose="02070309020205020404" pitchFamily="49" charset="0"/>
                <a:cs typeface="Courier New" panose="02070309020205020404" pitchFamily="49" charset="0"/>
              </a:rPr>
              <a:t> </a:t>
            </a:r>
            <a:r>
              <a:rPr lang="en-US" sz="1330" dirty="0">
                <a:latin typeface="Courier New" panose="02070309020205020404" pitchFamily="49" charset="0"/>
                <a:cs typeface="Courier New" panose="02070309020205020404" pitchFamily="49" charset="0"/>
              </a:rPr>
              <a:t>"rtpR0bot"</a:t>
            </a:r>
          </a:p>
          <a:p>
            <a:r>
              <a:rPr lang="en-US" sz="1330" dirty="0">
                <a:latin typeface="Courier New" panose="02070309020205020404" pitchFamily="49" charset="0"/>
                <a:cs typeface="Courier New" panose="02070309020205020404" pitchFamily="49" charset="0"/>
              </a:rPr>
              <a:t>    protocol</a:t>
            </a:r>
            <a:r>
              <a:rPr lang="en-US" sz="1330" b="1" dirty="0">
                <a:latin typeface="Courier New" panose="02070309020205020404" pitchFamily="49" charset="0"/>
                <a:cs typeface="Courier New" panose="02070309020205020404" pitchFamily="49" charset="0"/>
              </a:rPr>
              <a:t>: </a:t>
            </a:r>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scp</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 . . </a:t>
            </a:r>
            <a:endParaRPr lang="en-US" sz="1200" dirty="0">
              <a:latin typeface="Courier New" panose="02070309020205020404" pitchFamily="49" charset="0"/>
              <a:cs typeface="Courier New" panose="02070309020205020404" pitchFamily="49" charset="0"/>
            </a:endParaRPr>
          </a:p>
        </p:txBody>
      </p:sp>
      <p:grpSp>
        <p:nvGrpSpPr>
          <p:cNvPr id="4" name="Group 3">
            <a:extLst>
              <a:ext uri="{FF2B5EF4-FFF2-40B4-BE49-F238E27FC236}">
                <a16:creationId xmlns:a16="http://schemas.microsoft.com/office/drawing/2014/main" id="{D939BD6B-4E4F-A44D-B695-4460023CB242}"/>
              </a:ext>
            </a:extLst>
          </p:cNvPr>
          <p:cNvGrpSpPr/>
          <p:nvPr/>
        </p:nvGrpSpPr>
        <p:grpSpPr>
          <a:xfrm>
            <a:off x="10908400" y="202015"/>
            <a:ext cx="1116990" cy="523220"/>
            <a:chOff x="1408293" y="256536"/>
            <a:chExt cx="1116990" cy="523220"/>
          </a:xfrm>
        </p:grpSpPr>
        <p:pic>
          <p:nvPicPr>
            <p:cNvPr id="5" name="Picture 4">
              <a:extLst>
                <a:ext uri="{FF2B5EF4-FFF2-40B4-BE49-F238E27FC236}">
                  <a16:creationId xmlns:a16="http://schemas.microsoft.com/office/drawing/2014/main" id="{B2FDDFAD-E426-C04D-A57B-4F38063432BE}"/>
                </a:ext>
              </a:extLst>
            </p:cNvPr>
            <p:cNvPicPr>
              <a:picLocks noChangeAspect="1"/>
            </p:cNvPicPr>
            <p:nvPr/>
          </p:nvPicPr>
          <p:blipFill>
            <a:blip r:embed="rId2"/>
            <a:stretch>
              <a:fillRect/>
            </a:stretch>
          </p:blipFill>
          <p:spPr>
            <a:xfrm>
              <a:off x="1408293" y="275043"/>
              <a:ext cx="421912" cy="440390"/>
            </a:xfrm>
            <a:prstGeom prst="rect">
              <a:avLst/>
            </a:prstGeom>
          </p:spPr>
        </p:pic>
        <p:grpSp>
          <p:nvGrpSpPr>
            <p:cNvPr id="11" name="Group 10">
              <a:extLst>
                <a:ext uri="{FF2B5EF4-FFF2-40B4-BE49-F238E27FC236}">
                  <a16:creationId xmlns:a16="http://schemas.microsoft.com/office/drawing/2014/main" id="{0E45FA7C-F07F-784E-9B76-4662511C45B1}"/>
                </a:ext>
              </a:extLst>
            </p:cNvPr>
            <p:cNvGrpSpPr/>
            <p:nvPr/>
          </p:nvGrpSpPr>
          <p:grpSpPr>
            <a:xfrm>
              <a:off x="2319912" y="362959"/>
              <a:ext cx="205371" cy="264557"/>
              <a:chOff x="8869119" y="1690688"/>
              <a:chExt cx="879676" cy="1214559"/>
            </a:xfrm>
          </p:grpSpPr>
          <p:cxnSp>
            <p:nvCxnSpPr>
              <p:cNvPr id="12" name="Straight Connector 11">
                <a:extLst>
                  <a:ext uri="{FF2B5EF4-FFF2-40B4-BE49-F238E27FC236}">
                    <a16:creationId xmlns:a16="http://schemas.microsoft.com/office/drawing/2014/main" id="{C7931072-6B29-C04D-AA7D-CA62C15A9AF3}"/>
                  </a:ext>
                </a:extLst>
              </p:cNvPr>
              <p:cNvCxnSpPr/>
              <p:nvPr/>
            </p:nvCxnSpPr>
            <p:spPr>
              <a:xfrm flipH="1">
                <a:off x="8869119" y="1690688"/>
                <a:ext cx="509287"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DCB69D0-8077-2246-9D32-A6139DE79ACF}"/>
                  </a:ext>
                </a:extLst>
              </p:cNvPr>
              <p:cNvCxnSpPr>
                <a:cxnSpLocks/>
              </p:cNvCxnSpPr>
              <p:nvPr/>
            </p:nvCxnSpPr>
            <p:spPr>
              <a:xfrm>
                <a:off x="9378406" y="1690688"/>
                <a:ext cx="370389"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B7307B8-AB69-3B47-B1CD-28A44E32947B}"/>
                  </a:ext>
                </a:extLst>
              </p:cNvPr>
              <p:cNvCxnSpPr>
                <a:cxnSpLocks/>
              </p:cNvCxnSpPr>
              <p:nvPr/>
            </p:nvCxnSpPr>
            <p:spPr>
              <a:xfrm flipH="1" flipV="1">
                <a:off x="9143615" y="2490971"/>
                <a:ext cx="605180" cy="414276"/>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6D97F579-5EA9-5148-87D6-A12E3B2B3C7B}"/>
                </a:ext>
              </a:extLst>
            </p:cNvPr>
            <p:cNvSpPr txBox="1"/>
            <p:nvPr/>
          </p:nvSpPr>
          <p:spPr>
            <a:xfrm>
              <a:off x="1830205" y="256536"/>
              <a:ext cx="364202" cy="523220"/>
            </a:xfrm>
            <a:prstGeom prst="rect">
              <a:avLst/>
            </a:prstGeom>
            <a:noFill/>
          </p:spPr>
          <p:txBody>
            <a:bodyPr wrap="none" rtlCol="0">
              <a:spAutoFit/>
            </a:bodyPr>
            <a:lstStyle/>
            <a:p>
              <a:r>
                <a:rPr lang="en-US" sz="2800" b="1" dirty="0"/>
                <a:t>+</a:t>
              </a:r>
            </a:p>
          </p:txBody>
        </p:sp>
      </p:grpSp>
      <p:sp>
        <p:nvSpPr>
          <p:cNvPr id="7" name="Rectangle 6">
            <a:extLst>
              <a:ext uri="{FF2B5EF4-FFF2-40B4-BE49-F238E27FC236}">
                <a16:creationId xmlns:a16="http://schemas.microsoft.com/office/drawing/2014/main" id="{DEFC810B-3DEA-8643-8887-7B7022F88A40}"/>
              </a:ext>
            </a:extLst>
          </p:cNvPr>
          <p:cNvSpPr/>
          <p:nvPr/>
        </p:nvSpPr>
        <p:spPr>
          <a:xfrm>
            <a:off x="4093532" y="169872"/>
            <a:ext cx="6755218" cy="3776418"/>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#!/bin/</a:t>
            </a:r>
            <a:r>
              <a:rPr lang="en-US" sz="1330" dirty="0" err="1">
                <a:latin typeface="Courier New" panose="02070309020205020404" pitchFamily="49" charset="0"/>
                <a:cs typeface="Courier New" panose="02070309020205020404" pitchFamily="49" charset="0"/>
              </a:rPr>
              <a:t>sh</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source /data/</a:t>
            </a:r>
            <a:r>
              <a:rPr lang="en-US" sz="1330" dirty="0" err="1">
                <a:latin typeface="Courier New" panose="02070309020205020404" pitchFamily="49" charset="0"/>
                <a:cs typeface="Courier New" panose="02070309020205020404" pitchFamily="49" charset="0"/>
              </a:rPr>
              <a:t>nso</a:t>
            </a:r>
            <a:r>
              <a:rPr lang="en-US" sz="1330" dirty="0">
                <a:latin typeface="Courier New" panose="02070309020205020404" pitchFamily="49" charset="0"/>
                <a:cs typeface="Courier New" panose="02070309020205020404" pitchFamily="49" charset="0"/>
              </a:rPr>
              <a:t>/opt/</a:t>
            </a:r>
            <a:r>
              <a:rPr lang="en-US" sz="1330" dirty="0" err="1">
                <a:latin typeface="Courier New" panose="02070309020205020404" pitchFamily="49" charset="0"/>
                <a:cs typeface="Courier New" panose="02070309020205020404" pitchFamily="49" charset="0"/>
              </a:rPr>
              <a:t>ncs</a:t>
            </a:r>
            <a:r>
              <a:rPr lang="en-US" sz="1330" dirty="0">
                <a:latin typeface="Courier New" panose="02070309020205020404" pitchFamily="49" charset="0"/>
                <a:cs typeface="Courier New" panose="02070309020205020404" pitchFamily="49" charset="0"/>
              </a:rPr>
              <a:t>/current/</a:t>
            </a:r>
            <a:r>
              <a:rPr lang="en-US" sz="1330" dirty="0" err="1">
                <a:latin typeface="Courier New" panose="02070309020205020404" pitchFamily="49" charset="0"/>
                <a:cs typeface="Courier New" panose="02070309020205020404" pitchFamily="49" charset="0"/>
              </a:rPr>
              <a:t>ncsrc</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ncs_cli</a:t>
            </a:r>
            <a:r>
              <a:rPr lang="en-US" sz="1330" dirty="0">
                <a:latin typeface="Courier New" panose="02070309020205020404" pitchFamily="49" charset="0"/>
                <a:cs typeface="Courier New" panose="02070309020205020404" pitchFamily="49" charset="0"/>
              </a:rPr>
              <a:t> -C -n &lt;&lt; EOF;</a:t>
            </a:r>
          </a:p>
          <a:p>
            <a:r>
              <a:rPr lang="en-US" sz="1330" dirty="0">
                <a:latin typeface="Courier New" panose="02070309020205020404" pitchFamily="49" charset="0"/>
                <a:cs typeface="Courier New" panose="02070309020205020404" pitchFamily="49" charset="0"/>
              </a:rPr>
              <a:t>config</a:t>
            </a:r>
          </a:p>
          <a:p>
            <a:r>
              <a:rPr lang="en-US" sz="1330" dirty="0">
                <a:latin typeface="Courier New" panose="02070309020205020404" pitchFamily="49" charset="0"/>
                <a:cs typeface="Courier New" panose="02070309020205020404" pitchFamily="49" charset="0"/>
              </a:rPr>
              <a:t>load replace terminal</a:t>
            </a:r>
          </a:p>
          <a:p>
            <a:r>
              <a:rPr lang="en-US" sz="1330" dirty="0" err="1">
                <a:latin typeface="Courier New" panose="02070309020205020404" pitchFamily="49" charset="0"/>
                <a:cs typeface="Courier New" panose="02070309020205020404" pitchFamily="49" charset="0"/>
              </a:rPr>
              <a:t>os</a:t>
            </a:r>
            <a:r>
              <a:rPr lang="en-US" sz="1330" dirty="0">
                <a:latin typeface="Courier New" panose="02070309020205020404" pitchFamily="49" charset="0"/>
                <a:cs typeface="Courier New" panose="02070309020205020404" pitchFamily="49" charset="0"/>
              </a:rPr>
              <a:t>-upgrade staging-cisco-ios-xr-32</a:t>
            </a:r>
          </a:p>
          <a:p>
            <a:r>
              <a:rPr lang="en-US" sz="1330" dirty="0">
                <a:latin typeface="Courier New" panose="02070309020205020404" pitchFamily="49" charset="0"/>
                <a:cs typeface="Courier New" panose="02070309020205020404" pitchFamily="49" charset="0"/>
              </a:rPr>
              <a:t> platform cisco-</a:t>
            </a:r>
            <a:r>
              <a:rPr lang="en-US" sz="1330" dirty="0" err="1">
                <a:latin typeface="Courier New" panose="02070309020205020404" pitchFamily="49" charset="0"/>
                <a:cs typeface="Courier New" panose="02070309020205020404" pitchFamily="49" charset="0"/>
              </a:rPr>
              <a:t>ios</a:t>
            </a:r>
            <a:r>
              <a:rPr lang="en-US" sz="1330" dirty="0">
                <a:latin typeface="Courier New" panose="02070309020205020404" pitchFamily="49" charset="0"/>
                <a:cs typeface="Courier New" panose="02070309020205020404" pitchFamily="49" charset="0"/>
              </a:rPr>
              <a:t>-</a:t>
            </a:r>
            <a:r>
              <a:rPr lang="en-US" sz="1330" dirty="0" err="1">
                <a:latin typeface="Courier New" panose="02070309020205020404" pitchFamily="49" charset="0"/>
                <a:cs typeface="Courier New" panose="02070309020205020404" pitchFamily="49" charset="0"/>
              </a:rPr>
              <a:t>xr</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a:t>
            </a:r>
            <a:r>
              <a:rPr lang="en-US" sz="1330" dirty="0">
                <a:highlight>
                  <a:srgbClr val="FFFF00"/>
                </a:highlight>
                <a:latin typeface="Courier New" panose="02070309020205020404" pitchFamily="49" charset="0"/>
                <a:cs typeface="Courier New" panose="02070309020205020404" pitchFamily="49" charset="0"/>
              </a:rPr>
              <a:t>{% if </a:t>
            </a:r>
            <a:r>
              <a:rPr lang="en-US" sz="1330" dirty="0" err="1">
                <a:highlight>
                  <a:srgbClr val="FFFF00"/>
                </a:highlight>
                <a:latin typeface="Courier New" panose="02070309020205020404" pitchFamily="49" charset="0"/>
                <a:cs typeface="Courier New" panose="02070309020205020404" pitchFamily="49" charset="0"/>
              </a:rPr>
              <a:t>os_upgrade.device.VRF_available</a:t>
            </a:r>
            <a:r>
              <a:rPr lang="en-US" sz="1330" dirty="0">
                <a:highlight>
                  <a:srgbClr val="FFFF00"/>
                </a:highlight>
                <a:latin typeface="Courier New" panose="02070309020205020404" pitchFamily="49" charset="0"/>
                <a:cs typeface="Courier New" panose="02070309020205020404" pitchFamily="49" charset="0"/>
              </a:rPr>
              <a:t> == true %}</a:t>
            </a:r>
          </a:p>
          <a:p>
            <a:r>
              <a:rPr lang="en-US" sz="1330" dirty="0">
                <a:latin typeface="Courier New" panose="02070309020205020404" pitchFamily="49" charset="0"/>
                <a:cs typeface="Courier New" panose="02070309020205020404" pitchFamily="49" charset="0"/>
              </a:rPr>
              <a:t> VRF-Name {{ </a:t>
            </a:r>
            <a:r>
              <a:rPr lang="en-US" sz="1330" dirty="0" err="1">
                <a:latin typeface="Courier New" panose="02070309020205020404" pitchFamily="49" charset="0"/>
                <a:cs typeface="Courier New" panose="02070309020205020404" pitchFamily="49" charset="0"/>
              </a:rPr>
              <a:t>os_upgrade.device.vrf_name</a:t>
            </a:r>
            <a:r>
              <a:rPr lang="en-US" sz="1330" dirty="0">
                <a:latin typeface="Courier New" panose="02070309020205020404" pitchFamily="49" charset="0"/>
                <a:cs typeface="Courier New" panose="02070309020205020404" pitchFamily="49" charset="0"/>
              </a:rPr>
              <a:t> }}</a:t>
            </a:r>
          </a:p>
          <a:p>
            <a:r>
              <a:rPr lang="en-US" sz="1330" dirty="0">
                <a:highlight>
                  <a:srgbClr val="FFFF00"/>
                </a:highlight>
                <a:latin typeface="Courier New" panose="02070309020205020404" pitchFamily="49" charset="0"/>
                <a:cs typeface="Courier New" panose="02070309020205020404" pitchFamily="49" charset="0"/>
              </a:rPr>
              <a:t> {% endif %}</a:t>
            </a:r>
          </a:p>
          <a:p>
            <a:r>
              <a:rPr lang="en-US" sz="1330" dirty="0">
                <a:latin typeface="Courier New" panose="02070309020205020404" pitchFamily="49" charset="0"/>
                <a:cs typeface="Courier New" panose="02070309020205020404" pitchFamily="49" charset="0"/>
              </a:rPr>
              <a:t> validations rule 1</a:t>
            </a:r>
          </a:p>
          <a:p>
            <a:r>
              <a:rPr lang="en-US" sz="1330" dirty="0">
                <a:latin typeface="Courier New" panose="02070309020205020404" pitchFamily="49" charset="0"/>
                <a:cs typeface="Courier New" panose="02070309020205020404" pitchFamily="49" charset="0"/>
              </a:rPr>
              <a:t>  rule-name             "check version"</a:t>
            </a:r>
          </a:p>
          <a:p>
            <a:r>
              <a:rPr lang="en-US" sz="1330" dirty="0">
                <a:latin typeface="Courier New" panose="02070309020205020404" pitchFamily="49" charset="0"/>
                <a:cs typeface="Courier New" panose="02070309020205020404" pitchFamily="49" charset="0"/>
              </a:rPr>
              <a:t>  rule-type             execute-cli-command</a:t>
            </a:r>
          </a:p>
          <a:p>
            <a:r>
              <a:rPr lang="en-US" sz="1330" dirty="0">
                <a:latin typeface="Courier New" panose="02070309020205020404" pitchFamily="49" charset="0"/>
                <a:cs typeface="Courier New" panose="02070309020205020404" pitchFamily="49" charset="0"/>
              </a:rPr>
              <a:t>  rule-cli              "show version"</a:t>
            </a:r>
          </a:p>
          <a:p>
            <a:r>
              <a:rPr lang="en-US" sz="1330" dirty="0">
                <a:latin typeface="Courier New" panose="02070309020205020404" pitchFamily="49" charset="0"/>
                <a:cs typeface="Courier New" panose="02070309020205020404" pitchFamily="49" charset="0"/>
              </a:rPr>
              <a:t>  operand               contains</a:t>
            </a:r>
          </a:p>
          <a:p>
            <a:r>
              <a:rPr lang="en-US" sz="1330" dirty="0">
                <a:latin typeface="Courier New" panose="02070309020205020404" pitchFamily="49" charset="0"/>
                <a:cs typeface="Courier New" panose="02070309020205020404" pitchFamily="49" charset="0"/>
              </a:rPr>
              <a:t>  expected-cli-response </a:t>
            </a:r>
            <a:r>
              <a:rPr lang="en-US" sz="1330" dirty="0">
                <a:highlight>
                  <a:srgbClr val="FFFF00"/>
                </a:highlight>
                <a:latin typeface="Courier New" panose="02070309020205020404" pitchFamily="49" charset="0"/>
                <a:cs typeface="Courier New" panose="02070309020205020404" pitchFamily="49" charset="0"/>
              </a:rPr>
              <a:t>{{ </a:t>
            </a:r>
            <a:r>
              <a:rPr lang="en-US" sz="1330" dirty="0" err="1">
                <a:highlight>
                  <a:srgbClr val="FFFF00"/>
                </a:highlight>
                <a:latin typeface="Courier New" panose="02070309020205020404" pitchFamily="49" charset="0"/>
                <a:cs typeface="Courier New" panose="02070309020205020404" pitchFamily="49" charset="0"/>
              </a:rPr>
              <a:t>os_upgrade.device.current_version</a:t>
            </a:r>
            <a:r>
              <a:rPr lang="en-US" sz="1330" dirty="0">
                <a:highlight>
                  <a:srgbClr val="FFFF00"/>
                </a:highlight>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enabled</a:t>
            </a:r>
          </a:p>
          <a:p>
            <a:r>
              <a:rPr lang="en-US" sz="1330" dirty="0">
                <a:latin typeface="Courier New" panose="02070309020205020404" pitchFamily="49" charset="0"/>
                <a:cs typeface="Courier New" panose="02070309020205020404" pitchFamily="49" charset="0"/>
              </a:rPr>
              <a:t>. . . .</a:t>
            </a:r>
          </a:p>
        </p:txBody>
      </p:sp>
      <p:sp>
        <p:nvSpPr>
          <p:cNvPr id="2" name="TextBox 1">
            <a:extLst>
              <a:ext uri="{FF2B5EF4-FFF2-40B4-BE49-F238E27FC236}">
                <a16:creationId xmlns:a16="http://schemas.microsoft.com/office/drawing/2014/main" id="{0D77F693-4542-074D-9A6B-02104D46745A}"/>
              </a:ext>
            </a:extLst>
          </p:cNvPr>
          <p:cNvSpPr txBox="1"/>
          <p:nvPr/>
        </p:nvSpPr>
        <p:spPr>
          <a:xfrm>
            <a:off x="119726" y="104296"/>
            <a:ext cx="3876077" cy="523220"/>
          </a:xfrm>
          <a:prstGeom prst="rect">
            <a:avLst/>
          </a:prstGeom>
          <a:noFill/>
        </p:spPr>
        <p:txBody>
          <a:bodyPr wrap="square" rtlCol="0">
            <a:spAutoFit/>
          </a:bodyPr>
          <a:lstStyle/>
          <a:p>
            <a:r>
              <a:rPr lang="en-US" sz="2800" dirty="0"/>
              <a:t>Template engine: jinja2</a:t>
            </a:r>
          </a:p>
        </p:txBody>
      </p:sp>
      <p:sp>
        <p:nvSpPr>
          <p:cNvPr id="16" name="Rectangle 15">
            <a:extLst>
              <a:ext uri="{FF2B5EF4-FFF2-40B4-BE49-F238E27FC236}">
                <a16:creationId xmlns:a16="http://schemas.microsoft.com/office/drawing/2014/main" id="{88BC091B-938F-A542-BA74-8F1E3B45655C}"/>
              </a:ext>
            </a:extLst>
          </p:cNvPr>
          <p:cNvSpPr/>
          <p:nvPr/>
        </p:nvSpPr>
        <p:spPr>
          <a:xfrm>
            <a:off x="3336841" y="4140575"/>
            <a:ext cx="8688549" cy="2139047"/>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name: create-</a:t>
            </a:r>
            <a:r>
              <a:rPr lang="en-US" sz="1330" dirty="0" err="1">
                <a:latin typeface="Courier New" panose="02070309020205020404" pitchFamily="49" charset="0"/>
                <a:cs typeface="Courier New" panose="02070309020205020404" pitchFamily="49" charset="0"/>
              </a:rPr>
              <a:t>prereq</a:t>
            </a:r>
            <a:r>
              <a:rPr lang="en-US" sz="1330" dirty="0">
                <a:latin typeface="Courier New" panose="02070309020205020404" pitchFamily="49" charset="0"/>
                <a:cs typeface="Courier New" panose="02070309020205020404" pitchFamily="49" charset="0"/>
              </a:rPr>
              <a:t> scripts at /</a:t>
            </a:r>
            <a:r>
              <a:rPr lang="en-US" sz="1330" dirty="0" err="1">
                <a:latin typeface="Courier New" panose="02070309020205020404" pitchFamily="49" charset="0"/>
                <a:cs typeface="Courier New" panose="02070309020205020404" pitchFamily="49" charset="0"/>
              </a:rPr>
              <a:t>tmp</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template: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src</a:t>
            </a:r>
            <a:r>
              <a:rPr lang="en-US" sz="1330" dirty="0">
                <a:latin typeface="Courier New" panose="02070309020205020404" pitchFamily="49" charset="0"/>
                <a:cs typeface="Courier New" panose="02070309020205020404" pitchFamily="49" charset="0"/>
              </a:rPr>
              <a:t>: "{{ </a:t>
            </a:r>
            <a:r>
              <a:rPr lang="en-US" sz="1330" dirty="0" err="1">
                <a:latin typeface="Courier New" panose="02070309020205020404" pitchFamily="49" charset="0"/>
                <a:cs typeface="Courier New" panose="02070309020205020404" pitchFamily="49" charset="0"/>
              </a:rPr>
              <a:t>item.src</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dest</a:t>
            </a:r>
            <a:r>
              <a:rPr lang="en-US" sz="1330" dirty="0">
                <a:latin typeface="Courier New" panose="02070309020205020404" pitchFamily="49" charset="0"/>
                <a:cs typeface="Courier New" panose="02070309020205020404" pitchFamily="49" charset="0"/>
              </a:rPr>
              <a:t>: "{{ </a:t>
            </a:r>
            <a:r>
              <a:rPr lang="en-US" sz="1330" dirty="0" err="1">
                <a:latin typeface="Courier New" panose="02070309020205020404" pitchFamily="49" charset="0"/>
                <a:cs typeface="Courier New" panose="02070309020205020404" pitchFamily="49" charset="0"/>
              </a:rPr>
              <a:t>item.dest</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with_items</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 { </a:t>
            </a:r>
            <a:r>
              <a:rPr lang="en-US" sz="1330" dirty="0" err="1">
                <a:latin typeface="Courier New" panose="02070309020205020404" pitchFamily="49" charset="0"/>
                <a:cs typeface="Courier New" panose="02070309020205020404" pitchFamily="49" charset="0"/>
              </a:rPr>
              <a:t>src</a:t>
            </a:r>
            <a:r>
              <a:rPr lang="en-US" sz="1330" dirty="0">
                <a:latin typeface="Courier New" panose="02070309020205020404" pitchFamily="49" charset="0"/>
                <a:cs typeface="Courier New" panose="02070309020205020404" pitchFamily="49" charset="0"/>
              </a:rPr>
              <a:t>: "do-staging32-step1.sh.j2" , </a:t>
            </a:r>
            <a:r>
              <a:rPr lang="en-US" sz="1330" dirty="0" err="1">
                <a:latin typeface="Courier New" panose="02070309020205020404" pitchFamily="49" charset="0"/>
                <a:cs typeface="Courier New" panose="02070309020205020404" pitchFamily="49" charset="0"/>
              </a:rPr>
              <a:t>dest</a:t>
            </a: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tmp</a:t>
            </a:r>
            <a:r>
              <a:rPr lang="en-US" sz="1330" dirty="0">
                <a:latin typeface="Courier New" panose="02070309020205020404" pitchFamily="49" charset="0"/>
                <a:cs typeface="Courier New" panose="02070309020205020404" pitchFamily="49" charset="0"/>
              </a:rPr>
              <a:t>/do-staging32-step1.sh" }</a:t>
            </a:r>
          </a:p>
          <a:p>
            <a:r>
              <a:rPr lang="en-US" sz="1330" dirty="0">
                <a:latin typeface="Courier New" panose="02070309020205020404" pitchFamily="49" charset="0"/>
                <a:cs typeface="Courier New" panose="02070309020205020404" pitchFamily="49" charset="0"/>
              </a:rPr>
              <a:t>    - { </a:t>
            </a:r>
            <a:r>
              <a:rPr lang="en-US" sz="1330" dirty="0" err="1">
                <a:latin typeface="Courier New" panose="02070309020205020404" pitchFamily="49" charset="0"/>
                <a:cs typeface="Courier New" panose="02070309020205020404" pitchFamily="49" charset="0"/>
              </a:rPr>
              <a:t>src</a:t>
            </a:r>
            <a:r>
              <a:rPr lang="en-US" sz="1330" dirty="0">
                <a:latin typeface="Courier New" panose="02070309020205020404" pitchFamily="49" charset="0"/>
                <a:cs typeface="Courier New" panose="02070309020205020404" pitchFamily="49" charset="0"/>
              </a:rPr>
              <a:t>: "set-device-global-config.sh.j2" , </a:t>
            </a:r>
            <a:r>
              <a:rPr lang="en-US" sz="1330" dirty="0" err="1">
                <a:latin typeface="Courier New" panose="02070309020205020404" pitchFamily="49" charset="0"/>
                <a:cs typeface="Courier New" panose="02070309020205020404" pitchFamily="49" charset="0"/>
              </a:rPr>
              <a:t>dest</a:t>
            </a: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tmp</a:t>
            </a:r>
            <a:r>
              <a:rPr lang="en-US" sz="1330" dirty="0">
                <a:latin typeface="Courier New" panose="02070309020205020404" pitchFamily="49" charset="0"/>
                <a:cs typeface="Courier New" panose="02070309020205020404" pitchFamily="49" charset="0"/>
              </a:rPr>
              <a:t>/set-global-</a:t>
            </a:r>
            <a:r>
              <a:rPr lang="en-US" sz="1330" dirty="0" err="1">
                <a:latin typeface="Courier New" panose="02070309020205020404" pitchFamily="49" charset="0"/>
                <a:cs typeface="Courier New" panose="02070309020205020404" pitchFamily="49" charset="0"/>
              </a:rPr>
              <a:t>config.sh</a:t>
            </a:r>
            <a:r>
              <a:rPr lang="en-US" sz="1330" dirty="0">
                <a:latin typeface="Courier New" panose="02070309020205020404" pitchFamily="49" charset="0"/>
                <a:cs typeface="Courier New" panose="02070309020205020404" pitchFamily="49" charset="0"/>
              </a:rPr>
              <a:t>" }</a:t>
            </a:r>
          </a:p>
          <a:p>
            <a:endParaRPr lang="en-US" sz="1330" dirty="0">
              <a:latin typeface="Courier New" panose="02070309020205020404" pitchFamily="49" charset="0"/>
              <a:cs typeface="Courier New" panose="02070309020205020404" pitchFamily="49" charset="0"/>
            </a:endParaRPr>
          </a:p>
        </p:txBody>
      </p:sp>
      <p:sp>
        <p:nvSpPr>
          <p:cNvPr id="17" name="Rectangle 16">
            <a:extLst>
              <a:ext uri="{FF2B5EF4-FFF2-40B4-BE49-F238E27FC236}">
                <a16:creationId xmlns:a16="http://schemas.microsoft.com/office/drawing/2014/main" id="{A8A4C7B6-501E-A94F-822C-8C1518612584}"/>
              </a:ext>
            </a:extLst>
          </p:cNvPr>
          <p:cNvSpPr/>
          <p:nvPr/>
        </p:nvSpPr>
        <p:spPr>
          <a:xfrm>
            <a:off x="541592" y="909553"/>
            <a:ext cx="2482539" cy="369332"/>
          </a:xfrm>
          <a:prstGeom prst="rect">
            <a:avLst/>
          </a:prstGeom>
        </p:spPr>
        <p:txBody>
          <a:bodyPr wrap="none">
            <a:spAutoFit/>
          </a:bodyPr>
          <a:lstStyle/>
          <a:p>
            <a:r>
              <a:rPr lang="en-US" dirty="0">
                <a:cs typeface="Courier New" panose="02070309020205020404" pitchFamily="49" charset="0"/>
              </a:rPr>
              <a:t>do-staging32-step1.sh.j2</a:t>
            </a:r>
            <a:endParaRPr lang="en-US" dirty="0"/>
          </a:p>
        </p:txBody>
      </p:sp>
      <p:cxnSp>
        <p:nvCxnSpPr>
          <p:cNvPr id="20" name="Straight Arrow Connector 19">
            <a:extLst>
              <a:ext uri="{FF2B5EF4-FFF2-40B4-BE49-F238E27FC236}">
                <a16:creationId xmlns:a16="http://schemas.microsoft.com/office/drawing/2014/main" id="{1911C8B9-AC01-8B40-8E48-A6189545AB30}"/>
              </a:ext>
            </a:extLst>
          </p:cNvPr>
          <p:cNvCxnSpPr/>
          <p:nvPr/>
        </p:nvCxnSpPr>
        <p:spPr>
          <a:xfrm>
            <a:off x="3072996" y="1107641"/>
            <a:ext cx="922807" cy="0"/>
          </a:xfrm>
          <a:prstGeom prst="straightConnector1">
            <a:avLst/>
          </a:prstGeom>
          <a:ln w="22225">
            <a:solidFill>
              <a:schemeClr val="accent1">
                <a:alpha val="60000"/>
              </a:schemeClr>
            </a:solidFill>
            <a:prstDash val="dashDot"/>
            <a:tailEnd type="triangle"/>
          </a:ln>
        </p:spPr>
        <p:style>
          <a:lnRef idx="1">
            <a:schemeClr val="accent1"/>
          </a:lnRef>
          <a:fillRef idx="0">
            <a:schemeClr val="accent1"/>
          </a:fillRef>
          <a:effectRef idx="0">
            <a:schemeClr val="accent1"/>
          </a:effectRef>
          <a:fontRef idx="minor">
            <a:schemeClr val="tx1"/>
          </a:fontRef>
        </p:style>
      </p:cxnSp>
      <p:sp>
        <p:nvSpPr>
          <p:cNvPr id="21" name="Donut 20">
            <a:extLst>
              <a:ext uri="{FF2B5EF4-FFF2-40B4-BE49-F238E27FC236}">
                <a16:creationId xmlns:a16="http://schemas.microsoft.com/office/drawing/2014/main" id="{A693F3A6-11FE-544A-8737-3608F81533C6}"/>
              </a:ext>
            </a:extLst>
          </p:cNvPr>
          <p:cNvSpPr/>
          <p:nvPr/>
        </p:nvSpPr>
        <p:spPr>
          <a:xfrm>
            <a:off x="4666202" y="5443063"/>
            <a:ext cx="2804939" cy="510555"/>
          </a:xfrm>
          <a:prstGeom prst="donut">
            <a:avLst/>
          </a:prstGeom>
          <a:solidFill>
            <a:schemeClr val="accent1">
              <a:alpha val="12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7875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p:bldP spid="21"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31F77-3366-3649-A6DA-353B3317C35B}"/>
              </a:ext>
            </a:extLst>
          </p:cNvPr>
          <p:cNvSpPr>
            <a:spLocks noGrp="1"/>
          </p:cNvSpPr>
          <p:nvPr>
            <p:ph type="title"/>
          </p:nvPr>
        </p:nvSpPr>
        <p:spPr>
          <a:xfrm>
            <a:off x="92160" y="99868"/>
            <a:ext cx="10515600" cy="506523"/>
          </a:xfrm>
        </p:spPr>
        <p:txBody>
          <a:bodyPr>
            <a:noAutofit/>
          </a:bodyPr>
          <a:lstStyle/>
          <a:p>
            <a:r>
              <a:rPr lang="en-US" sz="2800" dirty="0"/>
              <a:t>roles: modularization / reuse</a:t>
            </a:r>
          </a:p>
        </p:txBody>
      </p:sp>
      <p:sp>
        <p:nvSpPr>
          <p:cNvPr id="3" name="Content Placeholder 2">
            <a:extLst>
              <a:ext uri="{FF2B5EF4-FFF2-40B4-BE49-F238E27FC236}">
                <a16:creationId xmlns:a16="http://schemas.microsoft.com/office/drawing/2014/main" id="{71A6A246-6B72-5D4E-A337-60090998507F}"/>
              </a:ext>
            </a:extLst>
          </p:cNvPr>
          <p:cNvSpPr>
            <a:spLocks noGrp="1"/>
          </p:cNvSpPr>
          <p:nvPr>
            <p:ph idx="1"/>
          </p:nvPr>
        </p:nvSpPr>
        <p:spPr>
          <a:xfrm>
            <a:off x="357753" y="1253330"/>
            <a:ext cx="8383291" cy="4907245"/>
          </a:xfrm>
        </p:spPr>
        <p:txBody>
          <a:bodyPr>
            <a:normAutofit fontScale="92500" lnSpcReduction="20000"/>
          </a:bodyPr>
          <a:lstStyle/>
          <a:p>
            <a:r>
              <a:rPr lang="en-US" dirty="0"/>
              <a:t>Primary mechanism to break playbook into set of files</a:t>
            </a:r>
          </a:p>
          <a:p>
            <a:r>
              <a:rPr lang="en-US" dirty="0"/>
              <a:t>Simplifies writing complex LONG playbooks</a:t>
            </a:r>
          </a:p>
          <a:p>
            <a:r>
              <a:rPr lang="en-US" dirty="0"/>
              <a:t>Set of behavior we apply to a host or set of hosts</a:t>
            </a:r>
          </a:p>
          <a:p>
            <a:pPr marL="457200" lvl="1" indent="0">
              <a:buNone/>
            </a:pPr>
            <a:r>
              <a:rPr lang="en-US" sz="1900" dirty="0"/>
              <a:t>Examples: database role, webserver role, firewall role</a:t>
            </a:r>
          </a:p>
          <a:p>
            <a:pPr marL="457200" lvl="1" indent="0">
              <a:buNone/>
            </a:pPr>
            <a:endParaRPr lang="en-US" sz="1900" dirty="0"/>
          </a:p>
          <a:p>
            <a:pPr marL="0" indent="0">
              <a:buNone/>
            </a:pPr>
            <a:r>
              <a:rPr lang="en-US" sz="2600" dirty="0"/>
              <a:t>Typical Firewall role:</a:t>
            </a:r>
          </a:p>
          <a:p>
            <a:pPr lvl="1"/>
            <a:r>
              <a:rPr lang="en-US" sz="2000" dirty="0">
                <a:latin typeface="Courier New" panose="02070309020205020404" pitchFamily="49" charset="0"/>
                <a:cs typeface="Courier New" panose="02070309020205020404" pitchFamily="49" charset="0"/>
              </a:rPr>
              <a:t>roles/firewall/tasks/</a:t>
            </a:r>
            <a:r>
              <a:rPr lang="en-US" sz="2000" dirty="0" err="1">
                <a:latin typeface="Courier New" panose="02070309020205020404" pitchFamily="49" charset="0"/>
                <a:cs typeface="Courier New" panose="02070309020205020404" pitchFamily="49" charset="0"/>
              </a:rPr>
              <a:t>main.yml</a:t>
            </a:r>
            <a:endParaRPr lang="en-US" sz="2000" dirty="0">
              <a:latin typeface="Courier New" panose="02070309020205020404" pitchFamily="49" charset="0"/>
              <a:cs typeface="Courier New" panose="02070309020205020404" pitchFamily="49" charset="0"/>
            </a:endParaRPr>
          </a:p>
          <a:p>
            <a:pPr marL="914400" lvl="2" indent="0">
              <a:buNone/>
            </a:pPr>
            <a:r>
              <a:rPr lang="en-US" dirty="0"/>
              <a:t>Tasks</a:t>
            </a:r>
          </a:p>
          <a:p>
            <a:pPr lvl="1"/>
            <a:r>
              <a:rPr lang="en-US" sz="2000" dirty="0">
                <a:latin typeface="Courier New" panose="02070309020205020404" pitchFamily="49" charset="0"/>
                <a:cs typeface="Courier New" panose="02070309020205020404" pitchFamily="49" charset="0"/>
              </a:rPr>
              <a:t>roles/firewall/templates</a:t>
            </a:r>
          </a:p>
          <a:p>
            <a:pPr marL="914400" lvl="2" indent="0">
              <a:buNone/>
            </a:pPr>
            <a:r>
              <a:rPr lang="en-US" sz="1800" dirty="0">
                <a:cs typeface="Courier New" panose="02070309020205020404" pitchFamily="49" charset="0"/>
              </a:rPr>
              <a:t>Holds jinja2 template files (example: POLICIES, RULES </a:t>
            </a:r>
            <a:r>
              <a:rPr lang="en-US" sz="1800" dirty="0" err="1">
                <a:cs typeface="Courier New" panose="02070309020205020404" pitchFamily="49" charset="0"/>
              </a:rPr>
              <a:t>etc</a:t>
            </a:r>
            <a:r>
              <a:rPr lang="en-US" sz="1800" dirty="0">
                <a:cs typeface="Courier New" panose="02070309020205020404" pitchFamily="49" charset="0"/>
              </a:rPr>
              <a:t>)</a:t>
            </a:r>
            <a:endParaRPr lang="en-US" sz="1800" dirty="0"/>
          </a:p>
          <a:p>
            <a:pPr lvl="1"/>
            <a:r>
              <a:rPr lang="en-US" sz="2000" dirty="0">
                <a:latin typeface="Courier New" panose="02070309020205020404" pitchFamily="49" charset="0"/>
                <a:cs typeface="Courier New" panose="02070309020205020404" pitchFamily="49" charset="0"/>
              </a:rPr>
              <a:t>roles/firewall/handlers/</a:t>
            </a:r>
            <a:r>
              <a:rPr lang="en-US" sz="2000" dirty="0" err="1">
                <a:latin typeface="Courier New" panose="02070309020205020404" pitchFamily="49" charset="0"/>
                <a:cs typeface="Courier New" panose="02070309020205020404" pitchFamily="49" charset="0"/>
              </a:rPr>
              <a:t>main.yml</a:t>
            </a:r>
            <a:endParaRPr lang="en-US" sz="2000" dirty="0">
              <a:latin typeface="Courier New" panose="02070309020205020404" pitchFamily="49" charset="0"/>
              <a:cs typeface="Courier New" panose="02070309020205020404" pitchFamily="49" charset="0"/>
            </a:endParaRPr>
          </a:p>
          <a:p>
            <a:pPr marL="914400" lvl="2" indent="0">
              <a:buNone/>
            </a:pPr>
            <a:r>
              <a:rPr lang="en-US" sz="1800" dirty="0">
                <a:cs typeface="Courier New" panose="02070309020205020404" pitchFamily="49" charset="0"/>
              </a:rPr>
              <a:t>Handlers</a:t>
            </a:r>
            <a:endParaRPr lang="en-US" sz="1800" dirty="0"/>
          </a:p>
          <a:p>
            <a:pPr lvl="1"/>
            <a:r>
              <a:rPr lang="en-US" sz="2000" dirty="0">
                <a:latin typeface="Courier New" panose="02070309020205020404" pitchFamily="49" charset="0"/>
                <a:cs typeface="Courier New" panose="02070309020205020404" pitchFamily="49" charset="0"/>
              </a:rPr>
              <a:t>roles/firewall/vars</a:t>
            </a:r>
          </a:p>
          <a:p>
            <a:pPr marL="914400" lvl="2" indent="0">
              <a:buNone/>
            </a:pPr>
            <a:r>
              <a:rPr lang="en-US" sz="1800" dirty="0">
                <a:cs typeface="Courier New" panose="02070309020205020404" pitchFamily="49" charset="0"/>
              </a:rPr>
              <a:t>Variables that should not be overridden</a:t>
            </a:r>
          </a:p>
          <a:p>
            <a:pPr lvl="1"/>
            <a:r>
              <a:rPr lang="en-US" sz="2000" dirty="0">
                <a:latin typeface="Courier New" panose="02070309020205020404" pitchFamily="49" charset="0"/>
                <a:cs typeface="Courier New" panose="02070309020205020404" pitchFamily="49" charset="0"/>
              </a:rPr>
              <a:t>roles/firewall/files</a:t>
            </a:r>
          </a:p>
          <a:p>
            <a:pPr marL="914400" lvl="2" indent="0">
              <a:buNone/>
            </a:pPr>
            <a:r>
              <a:rPr lang="en-US" sz="1800" dirty="0">
                <a:cs typeface="Courier New" panose="02070309020205020404" pitchFamily="49" charset="0"/>
              </a:rPr>
              <a:t>Holds files to be uploaded to hosts (example: script files)</a:t>
            </a:r>
            <a:endParaRPr lang="en-US" sz="1800" dirty="0"/>
          </a:p>
          <a:p>
            <a:pPr marL="914400" lvl="2" indent="0">
              <a:buNone/>
            </a:pPr>
            <a:endParaRPr lang="en-US" sz="1800" dirty="0"/>
          </a:p>
          <a:p>
            <a:endParaRPr lang="en-US" dirty="0"/>
          </a:p>
        </p:txBody>
      </p:sp>
    </p:spTree>
    <p:extLst>
      <p:ext uri="{BB962C8B-B14F-4D97-AF65-F5344CB8AC3E}">
        <p14:creationId xmlns:p14="http://schemas.microsoft.com/office/powerpoint/2010/main" val="10528659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E26B968-4BF5-6849-B8BB-7F36DD3860C6}"/>
              </a:ext>
            </a:extLst>
          </p:cNvPr>
          <p:cNvSpPr>
            <a:spLocks noGrp="1"/>
          </p:cNvSpPr>
          <p:nvPr>
            <p:ph type="title"/>
          </p:nvPr>
        </p:nvSpPr>
        <p:spPr>
          <a:xfrm>
            <a:off x="117191" y="108480"/>
            <a:ext cx="3517619" cy="524471"/>
          </a:xfrm>
        </p:spPr>
        <p:txBody>
          <a:bodyPr>
            <a:noAutofit/>
          </a:bodyPr>
          <a:lstStyle/>
          <a:p>
            <a:r>
              <a:rPr lang="en-US" sz="2800" dirty="0"/>
              <a:t>Word to playbooks ?</a:t>
            </a:r>
          </a:p>
        </p:txBody>
      </p:sp>
      <p:sp>
        <p:nvSpPr>
          <p:cNvPr id="10" name="TextBox 9">
            <a:extLst>
              <a:ext uri="{FF2B5EF4-FFF2-40B4-BE49-F238E27FC236}">
                <a16:creationId xmlns:a16="http://schemas.microsoft.com/office/drawing/2014/main" id="{E46CA500-B235-4642-ADAA-35D0F5C0D691}"/>
              </a:ext>
            </a:extLst>
          </p:cNvPr>
          <p:cNvSpPr txBox="1"/>
          <p:nvPr/>
        </p:nvSpPr>
        <p:spPr>
          <a:xfrm>
            <a:off x="-7216" y="1560917"/>
            <a:ext cx="4084035" cy="830997"/>
          </a:xfrm>
          <a:prstGeom prst="rect">
            <a:avLst/>
          </a:prstGeom>
          <a:noFill/>
        </p:spPr>
        <p:txBody>
          <a:bodyPr wrap="square" rtlCol="0">
            <a:spAutoFit/>
          </a:bodyPr>
          <a:lstStyle/>
          <a:p>
            <a:r>
              <a:rPr lang="en-US" sz="1600" dirty="0">
                <a:latin typeface="Ayuthaya" pitchFamily="2" charset="-34"/>
                <a:ea typeface="Ayuthaya" pitchFamily="2" charset="-34"/>
                <a:cs typeface="Ayuthaya" pitchFamily="2" charset="-34"/>
              </a:rPr>
              <a:t>Word document instructions:</a:t>
            </a:r>
          </a:p>
          <a:p>
            <a:endParaRPr lang="en-US" sz="1600" dirty="0">
              <a:latin typeface="Ayuthaya" pitchFamily="2" charset="-34"/>
              <a:ea typeface="Ayuthaya" pitchFamily="2" charset="-34"/>
              <a:cs typeface="Ayuthaya" pitchFamily="2" charset="-34"/>
            </a:endParaRPr>
          </a:p>
          <a:p>
            <a:r>
              <a:rPr lang="en-US" sz="1600" dirty="0">
                <a:latin typeface="Ayuthaya" pitchFamily="2" charset="-34"/>
                <a:ea typeface="Ayuthaya" pitchFamily="2" charset="-34"/>
                <a:cs typeface="Ayuthaya" pitchFamily="2" charset="-34"/>
              </a:rPr>
              <a:t> </a:t>
            </a:r>
          </a:p>
        </p:txBody>
      </p:sp>
      <p:pic>
        <p:nvPicPr>
          <p:cNvPr id="11" name="Picture 10">
            <a:extLst>
              <a:ext uri="{FF2B5EF4-FFF2-40B4-BE49-F238E27FC236}">
                <a16:creationId xmlns:a16="http://schemas.microsoft.com/office/drawing/2014/main" id="{40975A4C-EE82-AB45-A6E4-82DAD5A0C608}"/>
              </a:ext>
            </a:extLst>
          </p:cNvPr>
          <p:cNvPicPr>
            <a:picLocks noChangeAspect="1"/>
          </p:cNvPicPr>
          <p:nvPr/>
        </p:nvPicPr>
        <p:blipFill>
          <a:blip r:embed="rId2"/>
          <a:stretch>
            <a:fillRect/>
          </a:stretch>
        </p:blipFill>
        <p:spPr>
          <a:xfrm>
            <a:off x="-21734" y="2577830"/>
            <a:ext cx="4196290" cy="1549708"/>
          </a:xfrm>
          <a:prstGeom prst="rect">
            <a:avLst/>
          </a:prstGeom>
        </p:spPr>
      </p:pic>
      <p:sp>
        <p:nvSpPr>
          <p:cNvPr id="3" name="Rectangle 2">
            <a:extLst>
              <a:ext uri="{FF2B5EF4-FFF2-40B4-BE49-F238E27FC236}">
                <a16:creationId xmlns:a16="http://schemas.microsoft.com/office/drawing/2014/main" id="{6CB88C6F-3134-3840-9F5B-B285A13A7AA3}"/>
              </a:ext>
            </a:extLst>
          </p:cNvPr>
          <p:cNvSpPr/>
          <p:nvPr/>
        </p:nvSpPr>
        <p:spPr>
          <a:xfrm>
            <a:off x="5354814" y="2958969"/>
            <a:ext cx="6096000" cy="3785652"/>
          </a:xfrm>
          <a:prstGeom prst="rect">
            <a:avLst/>
          </a:prstGeom>
        </p:spPr>
        <p:txBody>
          <a:bodyPr wrap="square">
            <a:spAutoFit/>
          </a:bodyPr>
          <a:lstStyle/>
          <a:p>
            <a:r>
              <a:rPr lang="en-US" sz="1200" dirty="0" err="1">
                <a:latin typeface="Andale Mono" panose="020B0509000000000004" pitchFamily="49" charset="0"/>
              </a:rPr>
              <a:t>os</a:t>
            </a:r>
            <a:r>
              <a:rPr lang="en-US" sz="1200" dirty="0">
                <a:latin typeface="Andale Mono" panose="020B0509000000000004" pitchFamily="49" charset="0"/>
              </a:rPr>
              <a:t>-upgrade-service properties sample-file Pi256.bin</a:t>
            </a:r>
          </a:p>
          <a:p>
            <a:r>
              <a:rPr lang="en-US" sz="1200" dirty="0" err="1">
                <a:latin typeface="Andale Mono" panose="020B0509000000000004" pitchFamily="49" charset="0"/>
              </a:rPr>
              <a:t>os</a:t>
            </a:r>
            <a:r>
              <a:rPr lang="en-US" sz="1200" dirty="0">
                <a:latin typeface="Andale Mono" panose="020B0509000000000004" pitchFamily="49" charset="0"/>
              </a:rPr>
              <a:t>-upgrade-service properties transfer-threshold-time 18188000</a:t>
            </a:r>
          </a:p>
          <a:p>
            <a:r>
              <a:rPr lang="en-US" sz="1200" dirty="0" err="1">
                <a:latin typeface="Andale Mono" panose="020B0509000000000004" pitchFamily="49" charset="0"/>
              </a:rPr>
              <a:t>os</a:t>
            </a:r>
            <a:r>
              <a:rPr lang="en-US" sz="1200" dirty="0">
                <a:latin typeface="Andale Mono" panose="020B0509000000000004" pitchFamily="49" charset="0"/>
              </a:rPr>
              <a:t>-upgrade-service lookup-data </a:t>
            </a:r>
            <a:r>
              <a:rPr lang="en-US" sz="1200" dirty="0" err="1">
                <a:latin typeface="Andale Mono" panose="020B0509000000000004" pitchFamily="49" charset="0"/>
              </a:rPr>
              <a:t>upgradePathLookup</a:t>
            </a:r>
            <a:r>
              <a:rPr lang="en-US" sz="1200" dirty="0">
                <a:latin typeface="Andale Mono" panose="020B0509000000000004" pitchFamily="49" charset="0"/>
              </a:rPr>
              <a:t> image-version-mapping cisco-</a:t>
            </a:r>
            <a:r>
              <a:rPr lang="en-US" sz="1200" dirty="0" err="1">
                <a:latin typeface="Andale Mono" panose="020B0509000000000004" pitchFamily="49" charset="0"/>
              </a:rPr>
              <a:t>ios</a:t>
            </a:r>
            <a:r>
              <a:rPr lang="en-US" sz="1200" dirty="0">
                <a:latin typeface="Andale Mono" panose="020B0509000000000004" pitchFamily="49" charset="0"/>
              </a:rPr>
              <a:t>-</a:t>
            </a:r>
            <a:r>
              <a:rPr lang="en-US" sz="1200" dirty="0" err="1">
                <a:latin typeface="Andale Mono" panose="020B0509000000000004" pitchFamily="49" charset="0"/>
              </a:rPr>
              <a:t>xr</a:t>
            </a:r>
            <a:endParaRPr lang="en-US" sz="1200" dirty="0">
              <a:latin typeface="Andale Mono" panose="020B0509000000000004" pitchFamily="49" charset="0"/>
            </a:endParaRPr>
          </a:p>
          <a:p>
            <a:pPr lvl="1"/>
            <a:r>
              <a:rPr lang="en-US" sz="1200" dirty="0">
                <a:latin typeface="Andale Mono" panose="020B0509000000000004" pitchFamily="49" charset="0"/>
              </a:rPr>
              <a:t> entries ASR9K </a:t>
            </a:r>
            <a:r>
              <a:rPr lang="en-US" sz="1200" b="1" dirty="0">
                <a:highlight>
                  <a:srgbClr val="FFFF00"/>
                </a:highlight>
                <a:latin typeface="Andale Mono" panose="020B0509000000000004" pitchFamily="49" charset="0"/>
              </a:rPr>
              <a:t>6.6.2</a:t>
            </a:r>
            <a:r>
              <a:rPr lang="en-US" sz="1200" b="1" dirty="0">
                <a:latin typeface="Andale Mono" panose="020B0509000000000004" pitchFamily="49" charset="0"/>
              </a:rPr>
              <a:t> </a:t>
            </a:r>
            <a:r>
              <a:rPr lang="en-US" sz="1200" b="1" dirty="0">
                <a:highlight>
                  <a:srgbClr val="00FF00"/>
                </a:highlight>
                <a:latin typeface="Andale Mono" panose="020B0509000000000004" pitchFamily="49" charset="0"/>
              </a:rPr>
              <a:t>6.2.3 </a:t>
            </a:r>
            <a:r>
              <a:rPr lang="en-US" sz="1200" b="1" dirty="0">
                <a:latin typeface="Andale Mono" panose="020B0509000000000004" pitchFamily="49" charset="0"/>
              </a:rPr>
              <a:t>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a:p>
            <a:r>
              <a:rPr lang="en-US" sz="1200" dirty="0">
                <a:latin typeface="Andale Mono" panose="020B0509000000000004" pitchFamily="49" charset="0"/>
              </a:rPr>
              <a:t> !</a:t>
            </a:r>
          </a:p>
          <a:p>
            <a:r>
              <a:rPr lang="en-US" sz="1200" dirty="0">
                <a:latin typeface="Andale Mono" panose="020B0509000000000004" pitchFamily="49" charset="0"/>
              </a:rPr>
              <a:t>!</a:t>
            </a:r>
          </a:p>
          <a:p>
            <a:r>
              <a:rPr lang="en-US" sz="1200" dirty="0">
                <a:latin typeface="Andale Mono" panose="020B0509000000000004" pitchFamily="49" charset="0"/>
              </a:rPr>
              <a:t>….!</a:t>
            </a:r>
          </a:p>
          <a:p>
            <a:r>
              <a:rPr lang="en-US" sz="1200" dirty="0" err="1">
                <a:latin typeface="Andale Mono" panose="020B0509000000000004" pitchFamily="49" charset="0"/>
              </a:rPr>
              <a:t>os</a:t>
            </a:r>
            <a:r>
              <a:rPr lang="en-US" sz="1200" dirty="0">
                <a:latin typeface="Andale Mono" panose="020B0509000000000004" pitchFamily="49" charset="0"/>
              </a:rPr>
              <a:t>-upgrade-service lookup-data </a:t>
            </a:r>
            <a:r>
              <a:rPr lang="en-US" sz="1200" dirty="0" err="1">
                <a:latin typeface="Andale Mono" panose="020B0509000000000004" pitchFamily="49" charset="0"/>
              </a:rPr>
              <a:t>imageServerDetails</a:t>
            </a:r>
            <a:r>
              <a:rPr lang="en-US" sz="1200" dirty="0">
                <a:latin typeface="Andale Mono" panose="020B0509000000000004" pitchFamily="49" charset="0"/>
              </a:rPr>
              <a:t> image-servers </a:t>
            </a:r>
            <a:r>
              <a:rPr lang="en-US" sz="1200" dirty="0" err="1">
                <a:latin typeface="Andale Mono" panose="020B0509000000000004" pitchFamily="49" charset="0"/>
              </a:rPr>
              <a:t>asia</a:t>
            </a:r>
            <a:endParaRPr lang="en-US" sz="1200" dirty="0">
              <a:latin typeface="Andale Mono" panose="020B0509000000000004" pitchFamily="49" charset="0"/>
            </a:endParaRPr>
          </a:p>
          <a:p>
            <a:r>
              <a:rPr lang="en-US" sz="1200" dirty="0">
                <a:latin typeface="Andale Mono" panose="020B0509000000000004" pitchFamily="49" charset="0"/>
              </a:rPr>
              <a:t> server </a:t>
            </a:r>
            <a:r>
              <a:rPr lang="en-US" sz="1200" b="1" dirty="0">
                <a:latin typeface="Andale Mono" panose="020B0509000000000004" pitchFamily="49" charset="0"/>
              </a:rPr>
              <a:t>10.122.32.188  </a:t>
            </a:r>
            <a:r>
              <a:rPr lang="en-US" sz="1200" b="1" dirty="0">
                <a:latin typeface="Andale Mono" panose="020B0509000000000004" pitchFamily="49" charset="0"/>
                <a:sym typeface="Wingdings" pitchFamily="2" charset="2"/>
              </a:rPr>
              <a:t> </a:t>
            </a:r>
            <a:endParaRPr lang="en-US" sz="1200" b="1" dirty="0">
              <a:latin typeface="Andale Mono" panose="020B0509000000000004" pitchFamily="49" charset="0"/>
            </a:endParaRPr>
          </a:p>
          <a:p>
            <a:r>
              <a:rPr lang="en-US" sz="1200" dirty="0">
                <a:latin typeface="Andale Mono" panose="020B0509000000000004" pitchFamily="49" charset="0"/>
              </a:rPr>
              <a:t>  username        </a:t>
            </a:r>
            <a:r>
              <a:rPr lang="en-US" sz="1200" b="1" dirty="0">
                <a:latin typeface="Andale Mono" panose="020B0509000000000004" pitchFamily="49" charset="0"/>
              </a:rPr>
              <a:t>robot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a:p>
            <a:r>
              <a:rPr lang="en-US" sz="1200" dirty="0">
                <a:latin typeface="Andale Mono" panose="020B0509000000000004" pitchFamily="49" charset="0"/>
              </a:rPr>
              <a:t>  password        </a:t>
            </a:r>
            <a:r>
              <a:rPr lang="en-US" sz="1200" b="1" dirty="0" err="1">
                <a:latin typeface="Andale Mono" panose="020B0509000000000004" pitchFamily="49" charset="0"/>
              </a:rPr>
              <a:t>secretpassword</a:t>
            </a:r>
            <a:r>
              <a:rPr lang="en-US" sz="1200" b="1" dirty="0">
                <a:latin typeface="Andale Mono" panose="020B0509000000000004" pitchFamily="49" charset="0"/>
              </a:rPr>
              <a:t>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a:p>
            <a:r>
              <a:rPr lang="en-US" sz="1200" dirty="0">
                <a:latin typeface="Andale Mono" panose="020B0509000000000004" pitchFamily="49" charset="0"/>
              </a:rPr>
              <a:t>  protocol        	</a:t>
            </a:r>
            <a:r>
              <a:rPr lang="en-US" sz="1200" b="1" dirty="0" err="1">
                <a:latin typeface="Andale Mono" panose="020B0509000000000004" pitchFamily="49" charset="0"/>
              </a:rPr>
              <a:t>scp</a:t>
            </a:r>
            <a:r>
              <a:rPr lang="en-US" sz="1200" b="1" dirty="0">
                <a:latin typeface="Andale Mono" panose="020B0509000000000004" pitchFamily="49" charset="0"/>
              </a:rPr>
              <a:t>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a:p>
            <a:r>
              <a:rPr lang="en-US" sz="1200" dirty="0">
                <a:latin typeface="Andale Mono" panose="020B0509000000000004" pitchFamily="49" charset="0"/>
              </a:rPr>
              <a:t>  server-root-</a:t>
            </a:r>
            <a:r>
              <a:rPr lang="en-US" sz="1200" dirty="0" err="1">
                <a:latin typeface="Andale Mono" panose="020B0509000000000004" pitchFamily="49" charset="0"/>
              </a:rPr>
              <a:t>dir</a:t>
            </a:r>
            <a:r>
              <a:rPr lang="en-US" sz="1200" dirty="0">
                <a:latin typeface="Andale Mono" panose="020B0509000000000004" pitchFamily="49" charset="0"/>
              </a:rPr>
              <a:t> </a:t>
            </a:r>
            <a:r>
              <a:rPr lang="en-US" sz="1200" b="1" dirty="0">
                <a:latin typeface="Andale Mono" panose="020B0509000000000004" pitchFamily="49" charset="0"/>
              </a:rPr>
              <a:t>/chroots/robot/623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a:p>
            <a:r>
              <a:rPr lang="en-US" sz="1200" dirty="0">
                <a:latin typeface="Andale Mono" panose="020B0509000000000004" pitchFamily="49" charset="0"/>
              </a:rPr>
              <a:t>!</a:t>
            </a:r>
          </a:p>
          <a:p>
            <a:r>
              <a:rPr lang="en-US" sz="1200" dirty="0">
                <a:latin typeface="Andale Mono" panose="020B0509000000000004" pitchFamily="49" charset="0"/>
              </a:rPr>
              <a:t>!</a:t>
            </a:r>
          </a:p>
          <a:p>
            <a:r>
              <a:rPr lang="en-US" sz="1200" dirty="0" err="1">
                <a:latin typeface="Andale Mono" panose="020B0509000000000004" pitchFamily="49" charset="0"/>
              </a:rPr>
              <a:t>os</a:t>
            </a:r>
            <a:r>
              <a:rPr lang="en-US" sz="1200" dirty="0">
                <a:latin typeface="Andale Mono" panose="020B0509000000000004" pitchFamily="49" charset="0"/>
              </a:rPr>
              <a:t>-upgrade-service lookup-data version-image-lookup image-version-mapping cisco-</a:t>
            </a:r>
            <a:r>
              <a:rPr lang="en-US" sz="1200" dirty="0" err="1">
                <a:latin typeface="Andale Mono" panose="020B0509000000000004" pitchFamily="49" charset="0"/>
              </a:rPr>
              <a:t>ios</a:t>
            </a:r>
            <a:r>
              <a:rPr lang="en-US" sz="1200" dirty="0">
                <a:latin typeface="Andale Mono" panose="020B0509000000000004" pitchFamily="49" charset="0"/>
              </a:rPr>
              <a:t>-</a:t>
            </a:r>
            <a:r>
              <a:rPr lang="en-US" sz="1200" dirty="0" err="1">
                <a:latin typeface="Andale Mono" panose="020B0509000000000004" pitchFamily="49" charset="0"/>
              </a:rPr>
              <a:t>xr</a:t>
            </a:r>
            <a:endParaRPr lang="en-US" sz="1200" dirty="0">
              <a:latin typeface="Andale Mono" panose="020B0509000000000004" pitchFamily="49" charset="0"/>
            </a:endParaRPr>
          </a:p>
          <a:p>
            <a:r>
              <a:rPr lang="en-US" sz="1200" dirty="0">
                <a:latin typeface="Andale Mono" panose="020B0509000000000004" pitchFamily="49" charset="0"/>
              </a:rPr>
              <a:t> entries ASR9K </a:t>
            </a:r>
            <a:r>
              <a:rPr lang="en-US" sz="1200" b="1" dirty="0">
                <a:latin typeface="Andale Mono" panose="020B0509000000000004" pitchFamily="49" charset="0"/>
              </a:rPr>
              <a:t>6.2.3 </a:t>
            </a:r>
            <a:r>
              <a:rPr lang="en-US" sz="1200" b="1" dirty="0">
                <a:latin typeface="Andale Mono" panose="020B0509000000000004" pitchFamily="49" charset="0"/>
                <a:sym typeface="Wingdings" pitchFamily="2" charset="2"/>
              </a:rPr>
              <a:t></a:t>
            </a:r>
            <a:endParaRPr lang="en-US" sz="1200" b="1" dirty="0">
              <a:latin typeface="Andale Mono" panose="020B0509000000000004" pitchFamily="49" charset="0"/>
            </a:endParaRPr>
          </a:p>
        </p:txBody>
      </p:sp>
      <p:cxnSp>
        <p:nvCxnSpPr>
          <p:cNvPr id="15" name="Curved Connector 14">
            <a:extLst>
              <a:ext uri="{FF2B5EF4-FFF2-40B4-BE49-F238E27FC236}">
                <a16:creationId xmlns:a16="http://schemas.microsoft.com/office/drawing/2014/main" id="{8686DC0B-4232-F14C-B226-1BE12377DB0F}"/>
              </a:ext>
            </a:extLst>
          </p:cNvPr>
          <p:cNvCxnSpPr>
            <a:cxnSpLocks/>
          </p:cNvCxnSpPr>
          <p:nvPr/>
        </p:nvCxnSpPr>
        <p:spPr>
          <a:xfrm flipV="1">
            <a:off x="2247014" y="767449"/>
            <a:ext cx="2254137" cy="1982839"/>
          </a:xfrm>
          <a:prstGeom prst="curvedConnector3">
            <a:avLst>
              <a:gd name="adj1" fmla="val 50000"/>
            </a:avLst>
          </a:prstGeom>
          <a:ln w="22225">
            <a:solidFill>
              <a:schemeClr val="tx1">
                <a:alpha val="42000"/>
              </a:schemeClr>
            </a:solidFill>
            <a:prstDash val="dash"/>
            <a:headEnd type="oval" w="lg" len="lg"/>
            <a:tailEnd type="stealth"/>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3F96D5EB-C2E6-054B-81EC-BDD5B8EDFB63}"/>
              </a:ext>
            </a:extLst>
          </p:cNvPr>
          <p:cNvPicPr>
            <a:picLocks noChangeAspect="1"/>
          </p:cNvPicPr>
          <p:nvPr/>
        </p:nvPicPr>
        <p:blipFill>
          <a:blip r:embed="rId3"/>
          <a:stretch>
            <a:fillRect/>
          </a:stretch>
        </p:blipFill>
        <p:spPr>
          <a:xfrm>
            <a:off x="4730008" y="495077"/>
            <a:ext cx="5491425" cy="2392758"/>
          </a:xfrm>
          <a:prstGeom prst="rect">
            <a:avLst/>
          </a:prstGeom>
        </p:spPr>
      </p:pic>
    </p:spTree>
    <p:extLst>
      <p:ext uri="{BB962C8B-B14F-4D97-AF65-F5344CB8AC3E}">
        <p14:creationId xmlns:p14="http://schemas.microsoft.com/office/powerpoint/2010/main" val="40631082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6D386E7-47BA-384F-9FC2-C1CAB7BA943A}"/>
              </a:ext>
            </a:extLst>
          </p:cNvPr>
          <p:cNvSpPr/>
          <p:nvPr/>
        </p:nvSpPr>
        <p:spPr>
          <a:xfrm>
            <a:off x="261580" y="4214077"/>
            <a:ext cx="3002481" cy="2308324"/>
          </a:xfrm>
          <a:prstGeom prst="rect">
            <a:avLst/>
          </a:prstGeom>
          <a:solidFill>
            <a:schemeClr val="accent4"/>
          </a:solidFill>
        </p:spPr>
        <p:txBody>
          <a:bodyPr wrap="square">
            <a:spAutoFit/>
          </a:bodyPr>
          <a:lstStyle/>
          <a:p>
            <a:r>
              <a:rPr lang="en-US" sz="1200" dirty="0" err="1">
                <a:latin typeface="Courier New" panose="02070309020205020404" pitchFamily="49" charset="0"/>
                <a:cs typeface="Courier New" panose="02070309020205020404" pitchFamily="49" charset="0"/>
              </a:rPr>
              <a:t>os_upgrade</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device:</a:t>
            </a:r>
          </a:p>
          <a:p>
            <a:r>
              <a:rPr lang="en-US" sz="1200" dirty="0">
                <a:latin typeface="Courier New" panose="02070309020205020404" pitchFamily="49" charset="0"/>
                <a:cs typeface="Courier New" panose="02070309020205020404" pitchFamily="49" charset="0"/>
              </a:rPr>
              <a:t>    name: rtp-asr9k</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current_version</a:t>
            </a:r>
            <a:r>
              <a:rPr lang="en-US" sz="1200" dirty="0">
                <a:latin typeface="Courier New" panose="02070309020205020404" pitchFamily="49" charset="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6.6.2</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target_version</a:t>
            </a:r>
            <a:r>
              <a:rPr lang="en-US" sz="1200" dirty="0">
                <a:latin typeface="Courier New" panose="02070309020205020404" pitchFamily="49" charset="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6.2.3</a:t>
            </a:r>
          </a:p>
          <a:p>
            <a:r>
              <a:rPr lang="en-US" sz="1200" dirty="0" err="1">
                <a:latin typeface="Courier New" panose="02070309020205020404" pitchFamily="49" charset="0"/>
                <a:cs typeface="Courier New" panose="02070309020205020404" pitchFamily="49" charset="0"/>
              </a:rPr>
              <a:t>image_server</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server: </a:t>
            </a:r>
            <a:r>
              <a:rPr lang="en-US" sz="1200" b="1" dirty="0">
                <a:latin typeface="Courier New" panose="02070309020205020404" pitchFamily="49" charset="0"/>
                <a:cs typeface="Courier New" panose="02070309020205020404" pitchFamily="49" charset="0"/>
              </a:rPr>
              <a:t>"10.122.32.188"</a:t>
            </a:r>
          </a:p>
          <a:p>
            <a:r>
              <a:rPr lang="en-US" sz="1200" dirty="0">
                <a:latin typeface="Courier New" panose="02070309020205020404" pitchFamily="49" charset="0"/>
                <a:cs typeface="Courier New" panose="02070309020205020404" pitchFamily="49" charset="0"/>
              </a:rPr>
              <a:t>    username</a:t>
            </a:r>
            <a:r>
              <a:rPr lang="en-US" sz="1200" b="1" dirty="0">
                <a:latin typeface="Courier New" panose="02070309020205020404" pitchFamily="49" charset="0"/>
                <a:cs typeface="Courier New" panose="02070309020205020404" pitchFamily="49" charset="0"/>
              </a:rPr>
              <a:t>: "robot"</a:t>
            </a:r>
          </a:p>
          <a:p>
            <a:r>
              <a:rPr lang="en-US" sz="1200" dirty="0">
                <a:latin typeface="Courier New" panose="02070309020205020404" pitchFamily="49" charset="0"/>
                <a:cs typeface="Courier New" panose="02070309020205020404" pitchFamily="49" charset="0"/>
              </a:rPr>
              <a:t>    password: </a:t>
            </a:r>
            <a:r>
              <a:rPr lang="en-US" sz="1200" b="1" dirty="0">
                <a:latin typeface="Courier New" panose="02070309020205020404" pitchFamily="49" charset="0"/>
                <a:cs typeface="Courier New" panose="02070309020205020404" pitchFamily="49" charset="0"/>
              </a:rPr>
              <a:t>"rtpR0bot"</a:t>
            </a:r>
          </a:p>
          <a:p>
            <a:r>
              <a:rPr lang="en-US" sz="1200" dirty="0">
                <a:latin typeface="Courier New" panose="02070309020205020404" pitchFamily="49" charset="0"/>
                <a:cs typeface="Courier New" panose="02070309020205020404" pitchFamily="49" charset="0"/>
              </a:rPr>
              <a:t>    protocol</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scp</a:t>
            </a:r>
            <a:r>
              <a:rPr lang="en-US" sz="1200" b="1"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server_root_dir</a:t>
            </a:r>
            <a:r>
              <a:rPr lang="en-US" sz="1200" dirty="0">
                <a:latin typeface="Courier New" panose="02070309020205020404" pitchFamily="49" charset="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"/chroots/robot/</a:t>
            </a:r>
            <a:r>
              <a:rPr lang="en-US" sz="1200" b="1" dirty="0" err="1">
                <a:latin typeface="Courier New" panose="02070309020205020404" pitchFamily="49" charset="0"/>
                <a:cs typeface="Courier New" panose="02070309020205020404" pitchFamily="49" charset="0"/>
              </a:rPr>
              <a:t>jaswanth</a:t>
            </a:r>
            <a:r>
              <a:rPr lang="en-US" sz="1200" b="1" dirty="0">
                <a:latin typeface="Courier New" panose="02070309020205020404" pitchFamily="49" charset="0"/>
                <a:cs typeface="Courier New" panose="02070309020205020404" pitchFamily="49" charset="0"/>
              </a:rPr>
              <a:t>/623"</a:t>
            </a:r>
          </a:p>
        </p:txBody>
      </p:sp>
      <p:sp>
        <p:nvSpPr>
          <p:cNvPr id="5" name="Title 1">
            <a:extLst>
              <a:ext uri="{FF2B5EF4-FFF2-40B4-BE49-F238E27FC236}">
                <a16:creationId xmlns:a16="http://schemas.microsoft.com/office/drawing/2014/main" id="{FE26B968-4BF5-6849-B8BB-7F36DD3860C6}"/>
              </a:ext>
            </a:extLst>
          </p:cNvPr>
          <p:cNvSpPr>
            <a:spLocks noGrp="1"/>
          </p:cNvSpPr>
          <p:nvPr>
            <p:ph type="title"/>
          </p:nvPr>
        </p:nvSpPr>
        <p:spPr>
          <a:xfrm>
            <a:off x="132958" y="103958"/>
            <a:ext cx="3214405" cy="463281"/>
          </a:xfrm>
        </p:spPr>
        <p:txBody>
          <a:bodyPr>
            <a:noAutofit/>
          </a:bodyPr>
          <a:lstStyle/>
          <a:p>
            <a:r>
              <a:rPr lang="en-US" sz="2800" dirty="0"/>
              <a:t>Refactor with roles: ?</a:t>
            </a:r>
          </a:p>
        </p:txBody>
      </p:sp>
      <p:pic>
        <p:nvPicPr>
          <p:cNvPr id="11" name="Picture 10">
            <a:extLst>
              <a:ext uri="{FF2B5EF4-FFF2-40B4-BE49-F238E27FC236}">
                <a16:creationId xmlns:a16="http://schemas.microsoft.com/office/drawing/2014/main" id="{40975A4C-EE82-AB45-A6E4-82DAD5A0C608}"/>
              </a:ext>
            </a:extLst>
          </p:cNvPr>
          <p:cNvPicPr>
            <a:picLocks noChangeAspect="1"/>
          </p:cNvPicPr>
          <p:nvPr/>
        </p:nvPicPr>
        <p:blipFill>
          <a:blip r:embed="rId2"/>
          <a:stretch>
            <a:fillRect/>
          </a:stretch>
        </p:blipFill>
        <p:spPr>
          <a:xfrm>
            <a:off x="-5017" y="2297740"/>
            <a:ext cx="3917728" cy="1446834"/>
          </a:xfrm>
          <a:prstGeom prst="rect">
            <a:avLst/>
          </a:prstGeom>
        </p:spPr>
      </p:pic>
      <p:grpSp>
        <p:nvGrpSpPr>
          <p:cNvPr id="40" name="Group 39">
            <a:extLst>
              <a:ext uri="{FF2B5EF4-FFF2-40B4-BE49-F238E27FC236}">
                <a16:creationId xmlns:a16="http://schemas.microsoft.com/office/drawing/2014/main" id="{D22073C9-8AC0-8940-8BBD-D0FAAD316EDB}"/>
              </a:ext>
            </a:extLst>
          </p:cNvPr>
          <p:cNvGrpSpPr/>
          <p:nvPr/>
        </p:nvGrpSpPr>
        <p:grpSpPr>
          <a:xfrm>
            <a:off x="2311899" y="1083717"/>
            <a:ext cx="1472312" cy="4802010"/>
            <a:chOff x="2482738" y="1085384"/>
            <a:chExt cx="1472312" cy="4802010"/>
          </a:xfrm>
        </p:grpSpPr>
        <p:cxnSp>
          <p:nvCxnSpPr>
            <p:cNvPr id="12" name="Curved Connector 11">
              <a:extLst>
                <a:ext uri="{FF2B5EF4-FFF2-40B4-BE49-F238E27FC236}">
                  <a16:creationId xmlns:a16="http://schemas.microsoft.com/office/drawing/2014/main" id="{F6A7C974-C88A-794C-892A-51A3ACEAE61D}"/>
                </a:ext>
              </a:extLst>
            </p:cNvPr>
            <p:cNvCxnSpPr>
              <a:cxnSpLocks/>
            </p:cNvCxnSpPr>
            <p:nvPr/>
          </p:nvCxnSpPr>
          <p:spPr>
            <a:xfrm rot="5400000" flipH="1" flipV="1">
              <a:off x="2562088" y="1473622"/>
              <a:ext cx="1665271" cy="888796"/>
            </a:xfrm>
            <a:prstGeom prst="curvedConnector3">
              <a:avLst>
                <a:gd name="adj1" fmla="val 101435"/>
              </a:avLst>
            </a:prstGeom>
            <a:ln w="22225">
              <a:solidFill>
                <a:schemeClr val="tx1">
                  <a:alpha val="42000"/>
                </a:schemeClr>
              </a:solidFill>
              <a:prstDash val="dash"/>
              <a:headEnd type="oval" w="lg" len="lg"/>
              <a:tailEnd type="stealth"/>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D07C875A-1257-E948-A46B-CCB7BD7B5828}"/>
                </a:ext>
              </a:extLst>
            </p:cNvPr>
            <p:cNvCxnSpPr>
              <a:cxnSpLocks/>
            </p:cNvCxnSpPr>
            <p:nvPr/>
          </p:nvCxnSpPr>
          <p:spPr>
            <a:xfrm rot="16200000" flipH="1">
              <a:off x="2549104" y="3265395"/>
              <a:ext cx="1528526" cy="1157471"/>
            </a:xfrm>
            <a:prstGeom prst="curvedConnector3">
              <a:avLst>
                <a:gd name="adj1" fmla="val 95813"/>
              </a:avLst>
            </a:prstGeom>
            <a:ln w="22225">
              <a:solidFill>
                <a:schemeClr val="tx1">
                  <a:alpha val="42000"/>
                </a:schemeClr>
              </a:solidFill>
              <a:prstDash val="dash"/>
              <a:headEnd type="oval" w="lg" len="lg"/>
              <a:tailEnd type="stealth"/>
            </a:ln>
          </p:spPr>
          <p:style>
            <a:lnRef idx="1">
              <a:schemeClr val="accent1"/>
            </a:lnRef>
            <a:fillRef idx="0">
              <a:schemeClr val="accent1"/>
            </a:fillRef>
            <a:effectRef idx="0">
              <a:schemeClr val="accent1"/>
            </a:effectRef>
            <a:fontRef idx="minor">
              <a:schemeClr val="tx1"/>
            </a:fontRef>
          </p:style>
        </p:cxnSp>
        <p:cxnSp>
          <p:nvCxnSpPr>
            <p:cNvPr id="24" name="Curved Connector 23">
              <a:extLst>
                <a:ext uri="{FF2B5EF4-FFF2-40B4-BE49-F238E27FC236}">
                  <a16:creationId xmlns:a16="http://schemas.microsoft.com/office/drawing/2014/main" id="{4EB29EF8-06F4-D047-A455-FAB290D5CDD2}"/>
                </a:ext>
              </a:extLst>
            </p:cNvPr>
            <p:cNvCxnSpPr>
              <a:cxnSpLocks/>
            </p:cNvCxnSpPr>
            <p:nvPr/>
          </p:nvCxnSpPr>
          <p:spPr>
            <a:xfrm rot="16200000" flipH="1">
              <a:off x="1885276" y="3817620"/>
              <a:ext cx="2667236" cy="1472312"/>
            </a:xfrm>
            <a:prstGeom prst="curvedConnector3">
              <a:avLst>
                <a:gd name="adj1" fmla="val 99471"/>
              </a:avLst>
            </a:prstGeom>
            <a:ln w="22225">
              <a:solidFill>
                <a:schemeClr val="tx1">
                  <a:alpha val="42000"/>
                </a:schemeClr>
              </a:solidFill>
              <a:prstDash val="dash"/>
              <a:headEnd type="oval" w="lg" len="lg"/>
              <a:tailEnd type="stealth"/>
            </a:ln>
          </p:spPr>
          <p:style>
            <a:lnRef idx="1">
              <a:schemeClr val="accent1"/>
            </a:lnRef>
            <a:fillRef idx="0">
              <a:schemeClr val="accent1"/>
            </a:fillRef>
            <a:effectRef idx="0">
              <a:schemeClr val="accent1"/>
            </a:effectRef>
            <a:fontRef idx="minor">
              <a:schemeClr val="tx1"/>
            </a:fontRef>
          </p:style>
        </p:cxnSp>
      </p:grpSp>
      <p:pic>
        <p:nvPicPr>
          <p:cNvPr id="19" name="Picture 18">
            <a:extLst>
              <a:ext uri="{FF2B5EF4-FFF2-40B4-BE49-F238E27FC236}">
                <a16:creationId xmlns:a16="http://schemas.microsoft.com/office/drawing/2014/main" id="{8297CCD0-012A-CF49-AA34-9242C3CD1F5C}"/>
              </a:ext>
            </a:extLst>
          </p:cNvPr>
          <p:cNvPicPr>
            <a:picLocks noChangeAspect="1"/>
          </p:cNvPicPr>
          <p:nvPr/>
        </p:nvPicPr>
        <p:blipFill>
          <a:blip r:embed="rId3"/>
          <a:stretch>
            <a:fillRect/>
          </a:stretch>
        </p:blipFill>
        <p:spPr>
          <a:xfrm>
            <a:off x="3784211" y="770051"/>
            <a:ext cx="3512275" cy="5691084"/>
          </a:xfrm>
          <a:prstGeom prst="rect">
            <a:avLst/>
          </a:prstGeom>
        </p:spPr>
      </p:pic>
      <p:grpSp>
        <p:nvGrpSpPr>
          <p:cNvPr id="44" name="Group 43">
            <a:extLst>
              <a:ext uri="{FF2B5EF4-FFF2-40B4-BE49-F238E27FC236}">
                <a16:creationId xmlns:a16="http://schemas.microsoft.com/office/drawing/2014/main" id="{6F260236-8D59-B04C-BD69-5A8F15692863}"/>
              </a:ext>
            </a:extLst>
          </p:cNvPr>
          <p:cNvGrpSpPr/>
          <p:nvPr/>
        </p:nvGrpSpPr>
        <p:grpSpPr>
          <a:xfrm>
            <a:off x="6897376" y="706573"/>
            <a:ext cx="6478156" cy="5330547"/>
            <a:chOff x="5733143" y="412256"/>
            <a:chExt cx="6478156" cy="5330547"/>
          </a:xfrm>
        </p:grpSpPr>
        <p:pic>
          <p:nvPicPr>
            <p:cNvPr id="41" name="Picture 40">
              <a:extLst>
                <a:ext uri="{FF2B5EF4-FFF2-40B4-BE49-F238E27FC236}">
                  <a16:creationId xmlns:a16="http://schemas.microsoft.com/office/drawing/2014/main" id="{4B5F15B8-1FB8-8444-92E4-7DCF08B13592}"/>
                </a:ext>
              </a:extLst>
            </p:cNvPr>
            <p:cNvPicPr>
              <a:picLocks noChangeAspect="1"/>
            </p:cNvPicPr>
            <p:nvPr/>
          </p:nvPicPr>
          <p:blipFill>
            <a:blip r:embed="rId4"/>
            <a:stretch>
              <a:fillRect/>
            </a:stretch>
          </p:blipFill>
          <p:spPr>
            <a:xfrm>
              <a:off x="11597822" y="412256"/>
              <a:ext cx="421912" cy="440390"/>
            </a:xfrm>
            <a:prstGeom prst="rect">
              <a:avLst/>
            </a:prstGeom>
          </p:spPr>
        </p:pic>
        <p:sp>
          <p:nvSpPr>
            <p:cNvPr id="17" name="TextBox 16">
              <a:extLst>
                <a:ext uri="{FF2B5EF4-FFF2-40B4-BE49-F238E27FC236}">
                  <a16:creationId xmlns:a16="http://schemas.microsoft.com/office/drawing/2014/main" id="{335F5F90-E7FF-AB4B-891C-7A48943A7CE5}"/>
                </a:ext>
              </a:extLst>
            </p:cNvPr>
            <p:cNvSpPr txBox="1"/>
            <p:nvPr/>
          </p:nvSpPr>
          <p:spPr>
            <a:xfrm>
              <a:off x="6352740" y="479824"/>
              <a:ext cx="5858559" cy="5262979"/>
            </a:xfrm>
            <a:prstGeom prst="rect">
              <a:avLst/>
            </a:prstGeom>
            <a:noFill/>
            <a:ln>
              <a:solidFill>
                <a:schemeClr val="accent2"/>
              </a:solidFill>
              <a:prstDash val="dash"/>
            </a:ln>
          </p:spPr>
          <p:txBody>
            <a:bodyPr wrap="square" rtlCol="0">
              <a:spAutoFit/>
            </a:bodyPr>
            <a:lstStyle/>
            <a:p>
              <a:r>
                <a:rPr lang="en-US" sz="1400" dirty="0"/>
                <a:t>#!/bin/</a:t>
              </a:r>
              <a:r>
                <a:rPr lang="en-US" sz="1400" dirty="0" err="1"/>
                <a:t>sh</a:t>
              </a:r>
              <a:endParaRPr lang="en-US" sz="1400" dirty="0"/>
            </a:p>
            <a:p>
              <a:r>
                <a:rPr lang="en-US" sz="1400" dirty="0"/>
                <a:t>source /data/</a:t>
              </a:r>
              <a:r>
                <a:rPr lang="en-US" sz="1400" dirty="0" err="1"/>
                <a:t>nso</a:t>
              </a:r>
              <a:r>
                <a:rPr lang="en-US" sz="1400" dirty="0"/>
                <a:t>/opt/</a:t>
              </a:r>
              <a:r>
                <a:rPr lang="en-US" sz="1400" dirty="0" err="1"/>
                <a:t>ncs</a:t>
              </a:r>
              <a:r>
                <a:rPr lang="en-US" sz="1400" dirty="0"/>
                <a:t>/current/</a:t>
              </a:r>
              <a:r>
                <a:rPr lang="en-US" sz="1400" dirty="0" err="1"/>
                <a:t>ncsrc</a:t>
              </a:r>
              <a:endParaRPr lang="en-US" sz="1400" dirty="0"/>
            </a:p>
            <a:p>
              <a:r>
                <a:rPr lang="en-US" sz="1400" dirty="0"/>
                <a:t>{ </a:t>
              </a:r>
              <a:r>
                <a:rPr lang="en-US" sz="1400" dirty="0" err="1"/>
                <a:t>ncs_cli</a:t>
              </a:r>
              <a:r>
                <a:rPr lang="en-US" sz="1400" dirty="0"/>
                <a:t> -C -n &lt;&lt; EOF;</a:t>
              </a:r>
            </a:p>
            <a:p>
              <a:r>
                <a:rPr lang="en-US" sz="1400" dirty="0"/>
                <a:t>config</a:t>
              </a:r>
            </a:p>
            <a:p>
              <a:r>
                <a:rPr lang="en-US" sz="1400" dirty="0"/>
                <a:t>load replace terminal</a:t>
              </a:r>
            </a:p>
            <a:p>
              <a:r>
                <a:rPr lang="en-US" sz="1400" dirty="0" err="1"/>
                <a:t>os</a:t>
              </a:r>
              <a:r>
                <a:rPr lang="en-US" sz="1400" dirty="0"/>
                <a:t>-upgrade-service lookup-data </a:t>
              </a:r>
              <a:r>
                <a:rPr lang="en-US" sz="1400" dirty="0" err="1"/>
                <a:t>upgradePathLookup</a:t>
              </a:r>
              <a:r>
                <a:rPr lang="en-US" sz="1400" dirty="0"/>
                <a:t> cisco-</a:t>
              </a:r>
              <a:r>
                <a:rPr lang="en-US" sz="1400" dirty="0" err="1"/>
                <a:t>ios</a:t>
              </a:r>
              <a:r>
                <a:rPr lang="en-US" sz="1400" dirty="0"/>
                <a:t>-</a:t>
              </a:r>
              <a:r>
                <a:rPr lang="en-US" sz="1400" dirty="0" err="1"/>
                <a:t>xr</a:t>
              </a:r>
              <a:endParaRPr lang="en-US" sz="1400" dirty="0"/>
            </a:p>
            <a:p>
              <a:r>
                <a:rPr lang="en-US" sz="1400" dirty="0"/>
                <a:t> entries </a:t>
              </a:r>
              <a:r>
                <a:rPr lang="en-US" sz="1400" b="1" dirty="0"/>
                <a:t>ASR9K {{ </a:t>
              </a:r>
              <a:r>
                <a:rPr lang="en-US" sz="1400" b="1" dirty="0" err="1"/>
                <a:t>os_upgrade.device.current_version</a:t>
              </a:r>
              <a:r>
                <a:rPr lang="en-US" sz="1400" b="1" dirty="0"/>
                <a:t> }} {{ </a:t>
              </a:r>
              <a:r>
                <a:rPr lang="en-US" sz="1400" b="1" dirty="0" err="1"/>
                <a:t>os_upgrade.device.target_version</a:t>
              </a:r>
              <a:r>
                <a:rPr lang="en-US" sz="1400" b="1" dirty="0"/>
                <a:t> }}</a:t>
              </a:r>
            </a:p>
            <a:p>
              <a:r>
                <a:rPr lang="en-US" sz="1400" b="1" dirty="0"/>
                <a:t> !</a:t>
              </a:r>
            </a:p>
            <a:p>
              <a:r>
                <a:rPr lang="en-US" sz="1400" dirty="0" err="1"/>
                <a:t>os</a:t>
              </a:r>
              <a:r>
                <a:rPr lang="en-US" sz="1400" dirty="0"/>
                <a:t>-upgrade-service lookup-data </a:t>
              </a:r>
              <a:r>
                <a:rPr lang="en-US" sz="1400" dirty="0" err="1"/>
                <a:t>imageServerDetails</a:t>
              </a:r>
              <a:endParaRPr lang="en-US" sz="1400" dirty="0"/>
            </a:p>
            <a:p>
              <a:r>
                <a:rPr lang="en-US" sz="1400" dirty="0"/>
                <a:t> server  </a:t>
              </a:r>
              <a:r>
                <a:rPr lang="en-US" sz="1400" b="1" dirty="0"/>
                <a:t>{{ </a:t>
              </a:r>
              <a:r>
                <a:rPr lang="en-US" sz="1400" b="1" dirty="0" err="1"/>
                <a:t>os_upgrade.image_server.server</a:t>
              </a:r>
              <a:r>
                <a:rPr lang="en-US" sz="1400" b="1" dirty="0"/>
                <a:t> }} </a:t>
              </a:r>
            </a:p>
            <a:p>
              <a:r>
                <a:rPr lang="en-US" sz="1400" dirty="0"/>
                <a:t>  username        </a:t>
              </a:r>
              <a:r>
                <a:rPr lang="en-US" sz="1400" b="1" dirty="0"/>
                <a:t>{{ </a:t>
              </a:r>
              <a:r>
                <a:rPr lang="en-US" sz="1400" b="1" dirty="0" err="1"/>
                <a:t>os_upgrade.image_server.username</a:t>
              </a:r>
              <a:r>
                <a:rPr lang="en-US" sz="1400" b="1" dirty="0"/>
                <a:t> }} </a:t>
              </a:r>
            </a:p>
            <a:p>
              <a:r>
                <a:rPr lang="en-US" sz="1400" dirty="0"/>
                <a:t>  password        </a:t>
              </a:r>
              <a:r>
                <a:rPr lang="en-US" sz="1400" b="1" dirty="0"/>
                <a:t>{{ </a:t>
              </a:r>
              <a:r>
                <a:rPr lang="en-US" sz="1400" b="1" dirty="0" err="1"/>
                <a:t>os_upgrade.image_server.password</a:t>
              </a:r>
              <a:r>
                <a:rPr lang="en-US" sz="1400" b="1" dirty="0"/>
                <a:t> }}</a:t>
              </a:r>
            </a:p>
            <a:p>
              <a:r>
                <a:rPr lang="en-US" sz="1400" dirty="0"/>
                <a:t>  protocol        </a:t>
              </a:r>
              <a:r>
                <a:rPr lang="en-US" sz="1400" b="1" dirty="0"/>
                <a:t>{{ </a:t>
              </a:r>
              <a:r>
                <a:rPr lang="en-US" sz="1400" b="1" dirty="0" err="1"/>
                <a:t>os_upgrade.image_server.protocol</a:t>
              </a:r>
              <a:r>
                <a:rPr lang="en-US" sz="1400" b="1" dirty="0"/>
                <a:t> }}</a:t>
              </a:r>
            </a:p>
            <a:p>
              <a:r>
                <a:rPr lang="en-US" sz="1400" dirty="0"/>
                <a:t>  server-root-</a:t>
              </a:r>
              <a:r>
                <a:rPr lang="en-US" sz="1400" dirty="0" err="1"/>
                <a:t>dir</a:t>
              </a:r>
              <a:r>
                <a:rPr lang="en-US" sz="1400" dirty="0"/>
                <a:t> </a:t>
              </a:r>
              <a:r>
                <a:rPr lang="en-US" sz="1400" b="1" dirty="0"/>
                <a:t>{{ </a:t>
              </a:r>
              <a:r>
                <a:rPr lang="en-US" sz="1400" b="1" dirty="0" err="1"/>
                <a:t>os_upgrade.image_server.server_root_dir</a:t>
              </a:r>
              <a:r>
                <a:rPr lang="en-US" sz="1400" b="1" dirty="0"/>
                <a:t> }}</a:t>
              </a:r>
            </a:p>
            <a:p>
              <a:r>
                <a:rPr lang="en-US" sz="1400" b="1" dirty="0"/>
                <a:t>!</a:t>
              </a:r>
            </a:p>
            <a:p>
              <a:r>
                <a:rPr lang="en-US" sz="1400" dirty="0"/>
                <a:t>!</a:t>
              </a:r>
            </a:p>
            <a:p>
              <a:r>
                <a:rPr lang="en-US" sz="1400" dirty="0" err="1"/>
                <a:t>os</a:t>
              </a:r>
              <a:r>
                <a:rPr lang="en-US" sz="1400" dirty="0"/>
                <a:t>-upgrade-service lookup-data version-image-lookup cisco-</a:t>
              </a:r>
              <a:r>
                <a:rPr lang="en-US" sz="1400" dirty="0" err="1"/>
                <a:t>ios</a:t>
              </a:r>
              <a:r>
                <a:rPr lang="en-US" sz="1400" dirty="0"/>
                <a:t>-</a:t>
              </a:r>
              <a:r>
                <a:rPr lang="en-US" sz="1400" dirty="0" err="1"/>
                <a:t>xr</a:t>
              </a:r>
              <a:endParaRPr lang="en-US" sz="1400" dirty="0"/>
            </a:p>
            <a:p>
              <a:r>
                <a:rPr lang="en-US" sz="1400" dirty="0"/>
                <a:t> entries ASR9K </a:t>
              </a:r>
              <a:r>
                <a:rPr lang="en-US" sz="1400" b="1" dirty="0"/>
                <a:t>{{ </a:t>
              </a:r>
              <a:r>
                <a:rPr lang="en-US" sz="1400" b="1" dirty="0" err="1"/>
                <a:t>os_upgrade.device.target_version</a:t>
              </a:r>
              <a:r>
                <a:rPr lang="en-US" sz="1400" b="1" dirty="0"/>
                <a:t> }}</a:t>
              </a:r>
            </a:p>
            <a:p>
              <a:r>
                <a:rPr lang="en-US" sz="1400" dirty="0"/>
                <a:t>….</a:t>
              </a:r>
            </a:p>
            <a:p>
              <a:r>
                <a:rPr lang="en-US" sz="1400" dirty="0"/>
                <a:t> !</a:t>
              </a:r>
            </a:p>
            <a:p>
              <a:r>
                <a:rPr lang="en-US" sz="1400" dirty="0"/>
                <a:t>!</a:t>
              </a:r>
            </a:p>
            <a:p>
              <a:r>
                <a:rPr lang="en-US" sz="1400" dirty="0"/>
                <a:t>commit</a:t>
              </a:r>
            </a:p>
            <a:p>
              <a:r>
                <a:rPr lang="en-US" sz="1400" dirty="0"/>
                <a:t>}</a:t>
              </a:r>
            </a:p>
          </p:txBody>
        </p:sp>
        <p:cxnSp>
          <p:nvCxnSpPr>
            <p:cNvPr id="43" name="Straight Arrow Connector 42">
              <a:extLst>
                <a:ext uri="{FF2B5EF4-FFF2-40B4-BE49-F238E27FC236}">
                  <a16:creationId xmlns:a16="http://schemas.microsoft.com/office/drawing/2014/main" id="{CD2ED4CB-46CD-534E-B2CB-39B750BD9048}"/>
                </a:ext>
              </a:extLst>
            </p:cNvPr>
            <p:cNvCxnSpPr/>
            <p:nvPr/>
          </p:nvCxnSpPr>
          <p:spPr>
            <a:xfrm flipV="1">
              <a:off x="5733143" y="2315029"/>
              <a:ext cx="1248228" cy="725714"/>
            </a:xfrm>
            <a:prstGeom prst="straightConnector1">
              <a:avLst/>
            </a:prstGeom>
            <a:ln w="25400">
              <a:solidFill>
                <a:schemeClr val="accent2"/>
              </a:solidFill>
              <a:prstDash val="lgDashDot"/>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41628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blinds(horizontal)">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blinds(horizontal)">
                                      <p:cBhvr>
                                        <p:cTn id="1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168023" y="114640"/>
            <a:ext cx="7488894" cy="545760"/>
          </a:xfrm>
        </p:spPr>
        <p:txBody>
          <a:bodyPr>
            <a:noAutofit/>
          </a:bodyPr>
          <a:lstStyle/>
          <a:p>
            <a:r>
              <a:rPr lang="en-US" sz="2800" dirty="0"/>
              <a:t>Use case: Create a device </a:t>
            </a:r>
            <a:br>
              <a:rPr lang="en-US" sz="2800" dirty="0"/>
            </a:br>
            <a:r>
              <a:rPr lang="en-US" sz="1800" dirty="0"/>
              <a:t>module:  </a:t>
            </a:r>
            <a:r>
              <a:rPr lang="en-US" sz="1800" b="1" dirty="0"/>
              <a:t>“</a:t>
            </a:r>
            <a:r>
              <a:rPr lang="en-US" sz="1800" b="1" dirty="0" err="1"/>
              <a:t>nso_config</a:t>
            </a:r>
            <a:r>
              <a:rPr lang="en-US" sz="1800" b="1" dirty="0"/>
              <a:t>”</a:t>
            </a:r>
            <a:r>
              <a:rPr lang="en-US" sz="1800" dirty="0"/>
              <a:t> </a:t>
            </a:r>
            <a:r>
              <a:rPr lang="en-US" sz="1800" dirty="0">
                <a:sym typeface="Wingdings" pitchFamily="2" charset="2"/>
              </a:rPr>
              <a:t> works with </a:t>
            </a:r>
            <a:r>
              <a:rPr lang="en-US" sz="1800" dirty="0" err="1">
                <a:sym typeface="Wingdings" pitchFamily="2" charset="2"/>
              </a:rPr>
              <a:t>jsonRpc</a:t>
            </a:r>
            <a:endParaRPr lang="en-US" sz="1800" dirty="0"/>
          </a:p>
        </p:txBody>
      </p:sp>
      <p:sp>
        <p:nvSpPr>
          <p:cNvPr id="4" name="TextBox 3">
            <a:extLst>
              <a:ext uri="{FF2B5EF4-FFF2-40B4-BE49-F238E27FC236}">
                <a16:creationId xmlns:a16="http://schemas.microsoft.com/office/drawing/2014/main" id="{6607847B-72BA-9F43-9FA1-A15C9438C1CC}"/>
              </a:ext>
            </a:extLst>
          </p:cNvPr>
          <p:cNvSpPr txBox="1"/>
          <p:nvPr/>
        </p:nvSpPr>
        <p:spPr>
          <a:xfrm>
            <a:off x="8920480" y="660400"/>
            <a:ext cx="184731" cy="646331"/>
          </a:xfrm>
          <a:prstGeom prst="rect">
            <a:avLst/>
          </a:prstGeom>
          <a:noFill/>
        </p:spPr>
        <p:txBody>
          <a:bodyPr wrap="none" rtlCol="0">
            <a:spAutoFit/>
          </a:bodyPr>
          <a:lstStyle/>
          <a:p>
            <a:endParaRPr lang="en-US" dirty="0"/>
          </a:p>
          <a:p>
            <a:endParaRPr lang="en-US" dirty="0"/>
          </a:p>
        </p:txBody>
      </p:sp>
      <p:sp>
        <p:nvSpPr>
          <p:cNvPr id="7" name="Rectangle 6">
            <a:extLst>
              <a:ext uri="{FF2B5EF4-FFF2-40B4-BE49-F238E27FC236}">
                <a16:creationId xmlns:a16="http://schemas.microsoft.com/office/drawing/2014/main" id="{D04CCAC4-AB0F-9943-B228-53E3CE16D2CE}"/>
              </a:ext>
            </a:extLst>
          </p:cNvPr>
          <p:cNvSpPr/>
          <p:nvPr/>
        </p:nvSpPr>
        <p:spPr>
          <a:xfrm>
            <a:off x="2492613" y="1735952"/>
            <a:ext cx="6612598" cy="5004447"/>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name: "Config and verify"</a:t>
            </a:r>
          </a:p>
          <a:p>
            <a:r>
              <a:rPr lang="en-US" sz="1330" dirty="0">
                <a:latin typeface="Courier New" panose="02070309020205020404" pitchFamily="49" charset="0"/>
                <a:cs typeface="Courier New" panose="02070309020205020404" pitchFamily="49" charset="0"/>
              </a:rPr>
              <a:t>  hosts: localhost</a:t>
            </a:r>
          </a:p>
          <a:p>
            <a:r>
              <a:rPr lang="en-US" sz="1330" b="1" dirty="0">
                <a:latin typeface="Courier New" panose="02070309020205020404" pitchFamily="49" charset="0"/>
                <a:cs typeface="Courier New" panose="02070309020205020404" pitchFamily="49" charset="0"/>
              </a:rPr>
              <a:t>  </a:t>
            </a:r>
            <a:r>
              <a:rPr lang="en-US" sz="1330" dirty="0">
                <a:highlight>
                  <a:srgbClr val="FFFF00"/>
                </a:highlight>
                <a:latin typeface="Courier New" panose="02070309020205020404" pitchFamily="49" charset="0"/>
                <a:cs typeface="Courier New" panose="02070309020205020404" pitchFamily="49" charset="0"/>
              </a:rPr>
              <a:t>connection: local</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gather_facts</a:t>
            </a:r>
            <a:r>
              <a:rPr lang="en-US" sz="1330" dirty="0">
                <a:latin typeface="Courier New" panose="02070309020205020404" pitchFamily="49" charset="0"/>
                <a:cs typeface="Courier New" panose="02070309020205020404" pitchFamily="49" charset="0"/>
              </a:rPr>
              <a:t>: no</a:t>
            </a:r>
          </a:p>
          <a:p>
            <a:r>
              <a:rPr lang="en-US" sz="1330" dirty="0">
                <a:latin typeface="Courier New" panose="02070309020205020404" pitchFamily="49" charset="0"/>
                <a:cs typeface="Courier New" panose="02070309020205020404" pitchFamily="49" charset="0"/>
              </a:rPr>
              <a:t>  tasks:</a:t>
            </a:r>
          </a:p>
          <a:p>
            <a:r>
              <a:rPr lang="en-US" sz="1330" dirty="0">
                <a:latin typeface="Courier New" panose="02070309020205020404" pitchFamily="49" charset="0"/>
                <a:cs typeface="Courier New" panose="02070309020205020404" pitchFamily="49" charset="0"/>
              </a:rPr>
              <a:t>    - name: create device</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nso_config</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url</a:t>
            </a:r>
            <a:r>
              <a:rPr lang="en-US" sz="1330" dirty="0">
                <a:latin typeface="Courier New" panose="02070309020205020404" pitchFamily="49" charset="0"/>
                <a:cs typeface="Courier New" panose="02070309020205020404" pitchFamily="49" charset="0"/>
              </a:rPr>
              <a:t>: http://tsa-ops-01.cisco.com:8080/</a:t>
            </a:r>
            <a:r>
              <a:rPr lang="en-US" sz="1330" dirty="0" err="1">
                <a:latin typeface="Courier New" panose="02070309020205020404" pitchFamily="49" charset="0"/>
                <a:cs typeface="Courier New" panose="02070309020205020404" pitchFamily="49" charset="0"/>
              </a:rPr>
              <a:t>jsonrpc</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username: ”admin"</a:t>
            </a:r>
          </a:p>
          <a:p>
            <a:r>
              <a:rPr lang="en-US" sz="1330" dirty="0">
                <a:latin typeface="Courier New" panose="02070309020205020404" pitchFamily="49" charset="0"/>
                <a:cs typeface="Courier New" panose="02070309020205020404" pitchFamily="49" charset="0"/>
              </a:rPr>
              <a:t>        password: ”</a:t>
            </a:r>
            <a:r>
              <a:rPr lang="en-US" sz="1330" dirty="0" err="1">
                <a:latin typeface="Courier New" panose="02070309020205020404" pitchFamily="49" charset="0"/>
                <a:cs typeface="Courier New" panose="02070309020205020404" pitchFamily="49" charset="0"/>
              </a:rPr>
              <a:t>xxxxxxx</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data: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tailf-ncs:devices</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device: </a:t>
            </a:r>
          </a:p>
          <a:p>
            <a:r>
              <a:rPr lang="en-US" sz="1330" dirty="0">
                <a:latin typeface="Courier New" panose="02070309020205020404" pitchFamily="49" charset="0"/>
                <a:cs typeface="Courier New" panose="02070309020205020404" pitchFamily="49" charset="0"/>
              </a:rPr>
              <a:t>              - </a:t>
            </a:r>
          </a:p>
          <a:p>
            <a:r>
              <a:rPr lang="en-US" sz="1330" dirty="0">
                <a:latin typeface="Courier New" panose="02070309020205020404" pitchFamily="49" charset="0"/>
                <a:cs typeface="Courier New" panose="02070309020205020404" pitchFamily="49" charset="0"/>
              </a:rPr>
              <a:t>                name: "</a:t>
            </a:r>
            <a:r>
              <a:rPr lang="en-US" sz="1330" b="1" dirty="0">
                <a:latin typeface="Courier New" panose="02070309020205020404" pitchFamily="49" charset="0"/>
                <a:cs typeface="Courier New" panose="02070309020205020404" pitchFamily="49" charset="0"/>
              </a:rPr>
              <a:t>rtp-asr9k</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description: "asr9001 loan at </a:t>
            </a:r>
            <a:r>
              <a:rPr lang="en-US" sz="1330" dirty="0" err="1">
                <a:latin typeface="Courier New" panose="02070309020205020404" pitchFamily="49" charset="0"/>
                <a:cs typeface="Courier New" panose="02070309020205020404" pitchFamily="49" charset="0"/>
              </a:rPr>
              <a:t>rtp</a:t>
            </a:r>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state: </a:t>
            </a:r>
          </a:p>
          <a:p>
            <a:r>
              <a:rPr lang="en-US" sz="1330" dirty="0">
                <a:latin typeface="Courier New" panose="02070309020205020404" pitchFamily="49" charset="0"/>
                <a:cs typeface="Courier New" panose="02070309020205020404" pitchFamily="49" charset="0"/>
              </a:rPr>
              <a:t>                    "</a:t>
            </a:r>
            <a:r>
              <a:rPr lang="en-US" sz="1330" b="1" dirty="0">
                <a:latin typeface="Courier New" panose="02070309020205020404" pitchFamily="49" charset="0"/>
                <a:cs typeface="Courier New" panose="02070309020205020404" pitchFamily="49" charset="0"/>
              </a:rPr>
              <a:t>admin-state</a:t>
            </a:r>
            <a:r>
              <a:rPr lang="en-US" sz="1330" dirty="0">
                <a:latin typeface="Courier New" panose="02070309020205020404" pitchFamily="49" charset="0"/>
                <a:cs typeface="Courier New" panose="02070309020205020404" pitchFamily="49" charset="0"/>
              </a:rPr>
              <a:t>": </a:t>
            </a:r>
            <a:r>
              <a:rPr lang="en-US" sz="1330" b="1" dirty="0">
                <a:latin typeface="Courier New" panose="02070309020205020404" pitchFamily="49" charset="0"/>
                <a:cs typeface="Courier New" panose="02070309020205020404" pitchFamily="49" charset="0"/>
              </a:rPr>
              <a:t>unlocked</a:t>
            </a:r>
          </a:p>
          <a:p>
            <a:r>
              <a:rPr lang="en-US" sz="1330" dirty="0">
                <a:latin typeface="Courier New" panose="02070309020205020404" pitchFamily="49" charset="0"/>
                <a:cs typeface="Courier New" panose="02070309020205020404" pitchFamily="49" charset="0"/>
              </a:rPr>
              <a:t>                address: "</a:t>
            </a:r>
            <a:r>
              <a:rPr lang="en-US" sz="1330" b="1" dirty="0">
                <a:latin typeface="Courier New" panose="02070309020205020404" pitchFamily="49" charset="0"/>
                <a:cs typeface="Courier New" panose="02070309020205020404" pitchFamily="49" charset="0"/>
              </a:rPr>
              <a:t>10.122.32.74"</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authgroup</a:t>
            </a:r>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osauth_group</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"device-type": </a:t>
            </a:r>
          </a:p>
          <a:p>
            <a:r>
              <a:rPr lang="en-US" sz="1330" dirty="0">
                <a:latin typeface="Courier New" panose="02070309020205020404" pitchFamily="49" charset="0"/>
                <a:cs typeface="Courier New" panose="02070309020205020404" pitchFamily="49" charset="0"/>
              </a:rPr>
              <a:t>                    </a:t>
            </a:r>
            <a:r>
              <a:rPr lang="en-US" sz="1330" b="1" dirty="0">
                <a:latin typeface="Courier New" panose="02070309020205020404" pitchFamily="49" charset="0"/>
                <a:cs typeface="Courier New" panose="02070309020205020404" pitchFamily="49" charset="0"/>
              </a:rPr>
              <a:t>cli</a:t>
            </a:r>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ned</a:t>
            </a:r>
            <a:r>
              <a:rPr lang="en-US" sz="1330" dirty="0">
                <a:latin typeface="Courier New" panose="02070309020205020404" pitchFamily="49" charset="0"/>
                <a:cs typeface="Courier New" panose="02070309020205020404" pitchFamily="49" charset="0"/>
              </a:rPr>
              <a:t>-id": "</a:t>
            </a:r>
            <a:r>
              <a:rPr lang="en-US" sz="1330" b="1" dirty="0">
                <a:latin typeface="Courier New" panose="02070309020205020404" pitchFamily="49" charset="0"/>
                <a:cs typeface="Courier New" panose="02070309020205020404" pitchFamily="49" charset="0"/>
              </a:rPr>
              <a:t>cisco-iosxr-cli-7.12</a:t>
            </a:r>
            <a:r>
              <a:rPr lang="en-US" sz="1330" dirty="0">
                <a:latin typeface="Courier New" panose="02070309020205020404" pitchFamily="49" charset="0"/>
                <a:cs typeface="Courier New" panose="02070309020205020404" pitchFamily="49" charset="0"/>
              </a:rPr>
              <a:t>" </a:t>
            </a:r>
          </a:p>
        </p:txBody>
      </p:sp>
      <p:sp>
        <p:nvSpPr>
          <p:cNvPr id="9" name="Rectangle 8">
            <a:extLst>
              <a:ext uri="{FF2B5EF4-FFF2-40B4-BE49-F238E27FC236}">
                <a16:creationId xmlns:a16="http://schemas.microsoft.com/office/drawing/2014/main" id="{2CCDC014-A12B-CB43-898D-2FA361AF45CE}"/>
              </a:ext>
            </a:extLst>
          </p:cNvPr>
          <p:cNvSpPr/>
          <p:nvPr/>
        </p:nvSpPr>
        <p:spPr>
          <a:xfrm>
            <a:off x="613104" y="1306729"/>
            <a:ext cx="3980577" cy="297004"/>
          </a:xfrm>
          <a:prstGeom prst="rect">
            <a:avLst/>
          </a:prstGeom>
          <a:solidFill>
            <a:schemeClr val="tx1"/>
          </a:solidFill>
        </p:spPr>
        <p:txBody>
          <a:bodyPr wrap="none">
            <a:spAutoFit/>
          </a:bodyPr>
          <a:lstStyle/>
          <a:p>
            <a:r>
              <a:rPr lang="en-US" sz="1330" dirty="0">
                <a:solidFill>
                  <a:schemeClr val="bg1"/>
                </a:solidFill>
                <a:latin typeface="Courier New" panose="02070309020205020404" pitchFamily="49" charset="0"/>
                <a:cs typeface="Courier New" panose="02070309020205020404" pitchFamily="49" charset="0"/>
              </a:rPr>
              <a:t>ansible-playbook  create-</a:t>
            </a:r>
            <a:r>
              <a:rPr lang="en-US" sz="1330" dirty="0" err="1">
                <a:solidFill>
                  <a:schemeClr val="bg1"/>
                </a:solidFill>
                <a:latin typeface="Courier New" panose="02070309020205020404" pitchFamily="49" charset="0"/>
                <a:cs typeface="Courier New" panose="02070309020205020404" pitchFamily="49" charset="0"/>
              </a:rPr>
              <a:t>device.yaml</a:t>
            </a:r>
            <a:r>
              <a:rPr lang="en-US" sz="1330" dirty="0">
                <a:solidFill>
                  <a:schemeClr val="bg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5DC6BABE-4B2B-C341-8302-0D54DC1FE37E}"/>
              </a:ext>
            </a:extLst>
          </p:cNvPr>
          <p:cNvSpPr/>
          <p:nvPr/>
        </p:nvSpPr>
        <p:spPr>
          <a:xfrm>
            <a:off x="610217" y="829676"/>
            <a:ext cx="3873220" cy="307777"/>
          </a:xfrm>
          <a:prstGeom prst="rect">
            <a:avLst/>
          </a:prstGeom>
          <a:solidFill>
            <a:schemeClr val="tx1"/>
          </a:solidFill>
        </p:spPr>
        <p:txBody>
          <a:bodyPr wrap="square">
            <a:spAutoFit/>
          </a:bodyPr>
          <a:lstStyle/>
          <a:p>
            <a:r>
              <a:rPr lang="en-US" sz="1330" dirty="0">
                <a:solidFill>
                  <a:schemeClr val="bg1"/>
                </a:solidFill>
                <a:latin typeface="Courier New" panose="02070309020205020404" pitchFamily="49" charset="0"/>
                <a:cs typeface="Courier New" panose="02070309020205020404" pitchFamily="49" charset="0"/>
              </a:rPr>
              <a:t>ansible-doc –t module </a:t>
            </a:r>
            <a:r>
              <a:rPr lang="en-US" sz="1330" dirty="0" err="1">
                <a:solidFill>
                  <a:schemeClr val="bg1"/>
                </a:solidFill>
                <a:latin typeface="Courier New" panose="02070309020205020404" pitchFamily="49" charset="0"/>
                <a:cs typeface="Courier New" panose="02070309020205020404" pitchFamily="49" charset="0"/>
              </a:rPr>
              <a:t>nso_config</a:t>
            </a:r>
            <a:r>
              <a:rPr lang="en-US" sz="1330" dirty="0">
                <a:solidFill>
                  <a:schemeClr val="bg1"/>
                </a:solidFill>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1216652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91" y="102144"/>
            <a:ext cx="10515600" cy="379120"/>
          </a:xfrm>
        </p:spPr>
        <p:txBody>
          <a:bodyPr>
            <a:normAutofit fontScale="90000"/>
          </a:bodyPr>
          <a:lstStyle/>
          <a:p>
            <a:r>
              <a:rPr lang="en-US" sz="2800" dirty="0"/>
              <a:t>Why Ansible?</a:t>
            </a:r>
          </a:p>
        </p:txBody>
      </p:sp>
      <p:sp>
        <p:nvSpPr>
          <p:cNvPr id="3" name="Content Placeholder 2"/>
          <p:cNvSpPr>
            <a:spLocks noGrp="1"/>
          </p:cNvSpPr>
          <p:nvPr>
            <p:ph idx="1"/>
          </p:nvPr>
        </p:nvSpPr>
        <p:spPr>
          <a:xfrm>
            <a:off x="838199" y="1123627"/>
            <a:ext cx="11019772" cy="5053337"/>
          </a:xfrm>
        </p:spPr>
        <p:txBody>
          <a:bodyPr>
            <a:normAutofit fontScale="92500"/>
          </a:bodyPr>
          <a:lstStyle/>
          <a:p>
            <a:r>
              <a:rPr lang="en-US" sz="2600" dirty="0"/>
              <a:t>It is a free open source application </a:t>
            </a:r>
          </a:p>
          <a:p>
            <a:r>
              <a:rPr lang="en-US" sz="2600" dirty="0"/>
              <a:t>Agent-less – No need for agent installation and management </a:t>
            </a:r>
          </a:p>
          <a:p>
            <a:r>
              <a:rPr lang="en-US" sz="2600" dirty="0"/>
              <a:t>Intent based</a:t>
            </a:r>
          </a:p>
          <a:p>
            <a:r>
              <a:rPr lang="en-US" sz="2600" dirty="0"/>
              <a:t>Python/YAML based</a:t>
            </a:r>
          </a:p>
          <a:p>
            <a:r>
              <a:rPr lang="en-US" sz="2600" dirty="0"/>
              <a:t>Highly flexible and configuration management of systems.</a:t>
            </a:r>
          </a:p>
          <a:p>
            <a:r>
              <a:rPr lang="en-US" sz="2600" dirty="0"/>
              <a:t>Extensive library of Modules for network management:</a:t>
            </a:r>
          </a:p>
          <a:p>
            <a:pPr marL="457189" lvl="1" indent="0">
              <a:buNone/>
            </a:pPr>
            <a:r>
              <a:rPr lang="en-US" sz="2600" dirty="0">
                <a:hlinkClick r:id="rId2"/>
              </a:rPr>
              <a:t>https://docs.ansible.com/ansible/2.8/modules/list_of_network_modules.html</a:t>
            </a:r>
            <a:endParaRPr lang="en-US" sz="2600" dirty="0"/>
          </a:p>
          <a:p>
            <a:r>
              <a:rPr lang="en-US" sz="2600" dirty="0"/>
              <a:t>Custom modules can be added if needed</a:t>
            </a:r>
          </a:p>
          <a:p>
            <a:r>
              <a:rPr lang="en-US" sz="2600" dirty="0"/>
              <a:t>Configuration roll-back in case of error </a:t>
            </a:r>
          </a:p>
          <a:p>
            <a:r>
              <a:rPr lang="en-US" sz="2600" dirty="0"/>
              <a:t>Simple and human readable</a:t>
            </a:r>
          </a:p>
          <a:p>
            <a:r>
              <a:rPr lang="en-US" sz="2600" dirty="0"/>
              <a:t>Self documenting </a:t>
            </a:r>
          </a:p>
          <a:p>
            <a:pPr marL="0" indent="0">
              <a:buNone/>
            </a:pPr>
            <a:endParaRPr lang="en-US" dirty="0"/>
          </a:p>
        </p:txBody>
      </p:sp>
    </p:spTree>
    <p:extLst>
      <p:ext uri="{BB962C8B-B14F-4D97-AF65-F5344CB8AC3E}">
        <p14:creationId xmlns:p14="http://schemas.microsoft.com/office/powerpoint/2010/main" val="852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9296D-73DA-B148-AD16-72AE77F9C6C5}"/>
              </a:ext>
            </a:extLst>
          </p:cNvPr>
          <p:cNvSpPr>
            <a:spLocks noGrp="1"/>
          </p:cNvSpPr>
          <p:nvPr>
            <p:ph type="title"/>
          </p:nvPr>
        </p:nvSpPr>
        <p:spPr>
          <a:xfrm>
            <a:off x="0" y="205537"/>
            <a:ext cx="11327812" cy="433535"/>
          </a:xfrm>
        </p:spPr>
        <p:txBody>
          <a:bodyPr>
            <a:noAutofit/>
          </a:bodyPr>
          <a:lstStyle/>
          <a:p>
            <a:r>
              <a:rPr lang="en-US" sz="3600" dirty="0"/>
              <a:t>Use case: Create a device continuation</a:t>
            </a:r>
            <a:br>
              <a:rPr lang="en-US" sz="3600" dirty="0"/>
            </a:br>
            <a:endParaRPr lang="en-US" sz="2400" dirty="0"/>
          </a:p>
        </p:txBody>
      </p:sp>
      <p:sp>
        <p:nvSpPr>
          <p:cNvPr id="7" name="Rectangle 6">
            <a:extLst>
              <a:ext uri="{FF2B5EF4-FFF2-40B4-BE49-F238E27FC236}">
                <a16:creationId xmlns:a16="http://schemas.microsoft.com/office/drawing/2014/main" id="{BE12A4BD-7510-A146-B967-E0693939B4AD}"/>
              </a:ext>
            </a:extLst>
          </p:cNvPr>
          <p:cNvSpPr/>
          <p:nvPr/>
        </p:nvSpPr>
        <p:spPr>
          <a:xfrm>
            <a:off x="157141" y="725301"/>
            <a:ext cx="5938859" cy="3754874"/>
          </a:xfrm>
          <a:prstGeom prst="rect">
            <a:avLst/>
          </a:prstGeom>
          <a:solidFill>
            <a:schemeClr val="accent4"/>
          </a:solidFill>
        </p:spPr>
        <p:txBody>
          <a:bodyPr wrap="square">
            <a:spAutoFit/>
          </a:bodyPr>
          <a:lstStyle/>
          <a:p>
            <a:r>
              <a:rPr lang="en-US" sz="1400" dirty="0">
                <a:latin typeface="Courier New" panose="02070309020205020404" pitchFamily="49" charset="0"/>
                <a:cs typeface="Courier New" panose="02070309020205020404" pitchFamily="49" charset="0"/>
              </a:rPr>
              <a:t>- name</a:t>
            </a:r>
            <a:r>
              <a:rPr lang="en-US" sz="1400" b="1"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create device</a:t>
            </a:r>
          </a:p>
          <a:p>
            <a:r>
              <a:rPr lang="en-US" sz="1400" dirty="0">
                <a:latin typeface="Courier New" panose="02070309020205020404" pitchFamily="49" charset="0"/>
                <a:cs typeface="Courier New" panose="02070309020205020404" pitchFamily="49" charset="0"/>
              </a:rPr>
              <a:t>    </a:t>
            </a:r>
            <a:r>
              <a:rPr lang="en-US" sz="1400" dirty="0" err="1">
                <a:highlight>
                  <a:srgbClr val="FFFF00"/>
                </a:highlight>
                <a:latin typeface="Courier New" panose="02070309020205020404" pitchFamily="49" charset="0"/>
                <a:cs typeface="Courier New" panose="02070309020205020404" pitchFamily="49" charset="0"/>
              </a:rPr>
              <a:t>nso_config</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nso.os_upgrade.url</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username: "{{ </a:t>
            </a:r>
            <a:r>
              <a:rPr lang="en-US" sz="1400" dirty="0" err="1">
                <a:latin typeface="Courier New" panose="02070309020205020404" pitchFamily="49" charset="0"/>
                <a:cs typeface="Courier New" panose="02070309020205020404" pitchFamily="49" charset="0"/>
              </a:rPr>
              <a:t>nso.os_upgrade.username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password: "{{ </a:t>
            </a:r>
            <a:r>
              <a:rPr lang="en-US" sz="1400" dirty="0" err="1">
                <a:latin typeface="Courier New" panose="02070309020205020404" pitchFamily="49" charset="0"/>
                <a:cs typeface="Courier New" panose="02070309020205020404" pitchFamily="49" charset="0"/>
              </a:rPr>
              <a:t>nso.os_upgrade.password</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data: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tailf-ncs:devices</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device: </a:t>
            </a:r>
          </a:p>
          <a:p>
            <a:r>
              <a:rPr lang="en-US" sz="1400" dirty="0">
                <a:latin typeface="Courier New" panose="02070309020205020404" pitchFamily="49" charset="0"/>
                <a:cs typeface="Courier New" panose="02070309020205020404" pitchFamily="49" charset="0"/>
              </a:rPr>
              <a:t>            - </a:t>
            </a:r>
          </a:p>
          <a:p>
            <a:r>
              <a:rPr lang="en-US" sz="1400" dirty="0">
                <a:latin typeface="Courier New" panose="02070309020205020404" pitchFamily="49" charset="0"/>
                <a:cs typeface="Courier New" panose="02070309020205020404" pitchFamily="49" charset="0"/>
              </a:rPr>
              <a:t>              name: "{{ </a:t>
            </a:r>
            <a:r>
              <a:rPr lang="en-US" sz="1400" dirty="0" err="1">
                <a:latin typeface="Courier New" panose="02070309020205020404" pitchFamily="49" charset="0"/>
                <a:cs typeface="Courier New" panose="02070309020205020404" pitchFamily="49" charset="0"/>
              </a:rPr>
              <a:t>nso.os_upgrade.device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description: "asr9001 loan at </a:t>
            </a:r>
            <a:r>
              <a:rPr lang="en-US" sz="1400" dirty="0" err="1">
                <a:latin typeface="Courier New" panose="02070309020205020404" pitchFamily="49" charset="0"/>
                <a:cs typeface="Courier New" panose="02070309020205020404" pitchFamily="49" charset="0"/>
              </a:rPr>
              <a:t>rtp</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address: "{{ </a:t>
            </a:r>
            <a:r>
              <a:rPr lang="en-US" sz="1400" dirty="0" err="1">
                <a:latin typeface="Courier New" panose="02070309020205020404" pitchFamily="49" charset="0"/>
                <a:cs typeface="Courier New" panose="02070309020205020404" pitchFamily="49" charset="0"/>
              </a:rPr>
              <a:t>nso.os_upgrade.address</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authgroup</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osauth_group</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"device-type": </a:t>
            </a:r>
          </a:p>
          <a:p>
            <a:r>
              <a:rPr lang="en-US" sz="1400" dirty="0">
                <a:latin typeface="Courier New" panose="02070309020205020404" pitchFamily="49" charset="0"/>
                <a:cs typeface="Courier New" panose="02070309020205020404" pitchFamily="49" charset="0"/>
              </a:rPr>
              <a:t>                  cli: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ned</a:t>
            </a:r>
            <a:r>
              <a:rPr lang="en-US" sz="1400" dirty="0">
                <a:latin typeface="Courier New" panose="02070309020205020404" pitchFamily="49" charset="0"/>
                <a:cs typeface="Courier New" panose="02070309020205020404" pitchFamily="49" charset="0"/>
              </a:rPr>
              <a:t>-id": "cisco-iosxr-cli-7.12"  </a:t>
            </a:r>
          </a:p>
          <a:p>
            <a:r>
              <a:rPr lang="en-US" sz="1400" dirty="0">
                <a:latin typeface="Courier New" panose="02070309020205020404" pitchFamily="49" charset="0"/>
                <a:cs typeface="Courier New" panose="02070309020205020404" pitchFamily="49" charset="0"/>
              </a:rPr>
              <a:t>    tags: create</a:t>
            </a:r>
          </a:p>
        </p:txBody>
      </p:sp>
      <p:sp>
        <p:nvSpPr>
          <p:cNvPr id="8" name="Rectangle 7">
            <a:extLst>
              <a:ext uri="{FF2B5EF4-FFF2-40B4-BE49-F238E27FC236}">
                <a16:creationId xmlns:a16="http://schemas.microsoft.com/office/drawing/2014/main" id="{76CFEAE4-37F1-6741-B29F-5D74F20D3E46}"/>
              </a:ext>
            </a:extLst>
          </p:cNvPr>
          <p:cNvSpPr/>
          <p:nvPr/>
        </p:nvSpPr>
        <p:spPr>
          <a:xfrm>
            <a:off x="5956628" y="725301"/>
            <a:ext cx="5869172" cy="3323987"/>
          </a:xfrm>
          <a:prstGeom prst="rect">
            <a:avLst/>
          </a:prstGeom>
          <a:solidFill>
            <a:schemeClr val="accent4"/>
          </a:solidFill>
        </p:spPr>
        <p:txBody>
          <a:bodyPr wrap="square">
            <a:spAutoFit/>
          </a:bodyPr>
          <a:lstStyle/>
          <a:p>
            <a:r>
              <a:rPr lang="en-US" sz="1400" dirty="0">
                <a:latin typeface="Andale Mono" panose="020B0509000000000004" pitchFamily="49" charset="0"/>
              </a:rPr>
              <a:t> - </a:t>
            </a:r>
            <a:r>
              <a:rPr lang="en-US" sz="1400" dirty="0">
                <a:latin typeface="Courier New" panose="02070309020205020404" pitchFamily="49" charset="0"/>
                <a:cs typeface="Courier New" panose="02070309020205020404" pitchFamily="49" charset="0"/>
              </a:rPr>
              <a:t>name: "verify device {{ </a:t>
            </a:r>
            <a:r>
              <a:rPr lang="en-US" sz="1400" dirty="0" err="1">
                <a:latin typeface="Courier New" panose="02070309020205020404" pitchFamily="49" charset="0"/>
                <a:cs typeface="Courier New" panose="02070309020205020404" pitchFamily="49" charset="0"/>
              </a:rPr>
              <a:t>nso.os_upgrade.device</a:t>
            </a:r>
            <a:r>
              <a:rPr lang="en-US" sz="1400" dirty="0">
                <a:latin typeface="Courier New" panose="02070309020205020404" pitchFamily="49" charset="0"/>
                <a:cs typeface="Courier New" panose="02070309020205020404" pitchFamily="49" charset="0"/>
              </a:rPr>
              <a:t> }}"</a:t>
            </a:r>
          </a:p>
          <a:p>
            <a:r>
              <a:rPr lang="en-US" sz="1400" b="1" dirty="0">
                <a:latin typeface="Courier New" panose="02070309020205020404" pitchFamily="49" charset="0"/>
                <a:cs typeface="Courier New" panose="02070309020205020404" pitchFamily="49" charset="0"/>
              </a:rPr>
              <a:t>    </a:t>
            </a:r>
            <a:r>
              <a:rPr lang="en-US" sz="1400" b="1" dirty="0">
                <a:highlight>
                  <a:srgbClr val="FFFF00"/>
                </a:highlight>
                <a:latin typeface="Courier New" panose="02070309020205020404" pitchFamily="49" charset="0"/>
                <a:cs typeface="Courier New" panose="02070309020205020404" pitchFamily="49" charset="0"/>
              </a:rPr>
              <a:t>  </a:t>
            </a:r>
            <a:r>
              <a:rPr lang="en-US" sz="1400" dirty="0" err="1">
                <a:highlight>
                  <a:srgbClr val="FFFF00"/>
                </a:highlight>
                <a:latin typeface="Courier New" panose="02070309020205020404" pitchFamily="49" charset="0"/>
                <a:cs typeface="Courier New" panose="02070309020205020404" pitchFamily="49" charset="0"/>
              </a:rPr>
              <a:t>nso_verify</a:t>
            </a:r>
            <a:r>
              <a:rPr lang="en-US" sz="1400" dirty="0">
                <a:highlight>
                  <a:srgbClr val="FFFF00"/>
                </a:highlight>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nso.os_upgrade.url</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username: "{{ </a:t>
            </a:r>
            <a:r>
              <a:rPr lang="en-US" sz="1400" dirty="0" err="1">
                <a:latin typeface="Courier New" panose="02070309020205020404" pitchFamily="49" charset="0"/>
                <a:cs typeface="Courier New" panose="02070309020205020404" pitchFamily="49" charset="0"/>
              </a:rPr>
              <a:t>nso.os_upgrade.username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password: "{{ </a:t>
            </a:r>
            <a:r>
              <a:rPr lang="en-US" sz="1400" dirty="0" err="1">
                <a:latin typeface="Courier New" panose="02070309020205020404" pitchFamily="49" charset="0"/>
                <a:cs typeface="Courier New" panose="02070309020205020404" pitchFamily="49" charset="0"/>
              </a:rPr>
              <a:t>nso.os_upgrade.password</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data: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tailf-ncs:devices</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device: </a:t>
            </a:r>
          </a:p>
          <a:p>
            <a:r>
              <a:rPr lang="en-US" sz="1400" dirty="0">
                <a:latin typeface="Courier New" panose="02070309020205020404" pitchFamily="49" charset="0"/>
                <a:cs typeface="Courier New" panose="02070309020205020404" pitchFamily="49" charset="0"/>
              </a:rPr>
              <a:t>            - name: "{{ </a:t>
            </a:r>
            <a:r>
              <a:rPr lang="en-US" sz="1400" dirty="0" err="1">
                <a:latin typeface="Courier New" panose="02070309020205020404" pitchFamily="49" charset="0"/>
                <a:cs typeface="Courier New" panose="02070309020205020404" pitchFamily="49" charset="0"/>
              </a:rPr>
              <a:t>nso.os_upgrade.device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state: </a:t>
            </a:r>
          </a:p>
          <a:p>
            <a:r>
              <a:rPr lang="en-US" sz="1400" dirty="0">
                <a:latin typeface="Courier New" panose="02070309020205020404" pitchFamily="49" charset="0"/>
                <a:cs typeface="Courier New" panose="02070309020205020404" pitchFamily="49" charset="0"/>
              </a:rPr>
              <a:t>                "admin-state": unlocked</a:t>
            </a:r>
          </a:p>
          <a:p>
            <a:r>
              <a:rPr lang="en-US" sz="1400" dirty="0">
                <a:latin typeface="Courier New" panose="02070309020205020404" pitchFamily="49" charset="0"/>
                <a:cs typeface="Courier New" panose="02070309020205020404" pitchFamily="49" charset="0"/>
              </a:rPr>
              <a:t>              address: "{{ </a:t>
            </a:r>
            <a:r>
              <a:rPr lang="en-US" sz="1400" dirty="0" err="1">
                <a:latin typeface="Courier New" panose="02070309020205020404" pitchFamily="49" charset="0"/>
                <a:cs typeface="Courier New" panose="02070309020205020404" pitchFamily="49" charset="0"/>
              </a:rPr>
              <a:t>nso.os_upgrade.address</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tags: </a:t>
            </a:r>
          </a:p>
          <a:p>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post_create</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 verify</a:t>
            </a:r>
          </a:p>
        </p:txBody>
      </p:sp>
      <p:sp>
        <p:nvSpPr>
          <p:cNvPr id="4" name="Rectangle 3">
            <a:extLst>
              <a:ext uri="{FF2B5EF4-FFF2-40B4-BE49-F238E27FC236}">
                <a16:creationId xmlns:a16="http://schemas.microsoft.com/office/drawing/2014/main" id="{3CD73A2C-F587-5449-BE1C-27929D03EEE6}"/>
              </a:ext>
            </a:extLst>
          </p:cNvPr>
          <p:cNvSpPr/>
          <p:nvPr/>
        </p:nvSpPr>
        <p:spPr>
          <a:xfrm>
            <a:off x="1016443" y="725301"/>
            <a:ext cx="1551828" cy="286247"/>
          </a:xfrm>
          <a:prstGeom prst="rect">
            <a:avLst/>
          </a:prstGeom>
          <a:noFill/>
          <a:ln w="63500">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DDACE88-21B8-7144-9311-48C2E5FA4BA9}"/>
              </a:ext>
            </a:extLst>
          </p:cNvPr>
          <p:cNvSpPr/>
          <p:nvPr/>
        </p:nvSpPr>
        <p:spPr>
          <a:xfrm>
            <a:off x="7017026" y="725301"/>
            <a:ext cx="1530626" cy="286247"/>
          </a:xfrm>
          <a:prstGeom prst="rect">
            <a:avLst/>
          </a:prstGeom>
          <a:noFill/>
          <a:ln w="63500">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381E8FDE-E864-8D48-97BA-2AA6F5538E35}"/>
              </a:ext>
            </a:extLst>
          </p:cNvPr>
          <p:cNvGrpSpPr/>
          <p:nvPr/>
        </p:nvGrpSpPr>
        <p:grpSpPr>
          <a:xfrm>
            <a:off x="6096001" y="3974807"/>
            <a:ext cx="5729799" cy="2677656"/>
            <a:chOff x="6096001" y="3974807"/>
            <a:chExt cx="5729799" cy="2677656"/>
          </a:xfrm>
        </p:grpSpPr>
        <p:sp>
          <p:nvSpPr>
            <p:cNvPr id="3" name="Rectangle 2">
              <a:extLst>
                <a:ext uri="{FF2B5EF4-FFF2-40B4-BE49-F238E27FC236}">
                  <a16:creationId xmlns:a16="http://schemas.microsoft.com/office/drawing/2014/main" id="{7F5F4439-8F99-E445-A6D0-5E2C7A528BAB}"/>
                </a:ext>
              </a:extLst>
            </p:cNvPr>
            <p:cNvSpPr/>
            <p:nvPr/>
          </p:nvSpPr>
          <p:spPr>
            <a:xfrm>
              <a:off x="6096001" y="3974807"/>
              <a:ext cx="5729799" cy="2677656"/>
            </a:xfrm>
            <a:prstGeom prst="rect">
              <a:avLst/>
            </a:prstGeom>
            <a:solidFill>
              <a:schemeClr val="accent4"/>
            </a:solidFill>
          </p:spPr>
          <p:txBody>
            <a:bodyPr wrap="square">
              <a:spAutoFit/>
            </a:bodyPr>
            <a:lstStyle/>
            <a:p>
              <a:r>
                <a:rPr lang="en-US" sz="1400" dirty="0">
                  <a:latin typeface="Courier New" panose="02070309020205020404" pitchFamily="49" charset="0"/>
                  <a:cs typeface="Courier New" panose="02070309020205020404" pitchFamily="49" charset="0"/>
                </a:rPr>
                <a:t>- name: "delete device {{ </a:t>
              </a:r>
              <a:r>
                <a:rPr lang="en-US" sz="1400" dirty="0" err="1">
                  <a:latin typeface="Courier New" panose="02070309020205020404" pitchFamily="49" charset="0"/>
                  <a:cs typeface="Courier New" panose="02070309020205020404" pitchFamily="49" charset="0"/>
                </a:rPr>
                <a:t>nso.os_upgrade.device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t>
              </a:r>
              <a:r>
                <a:rPr lang="en-US" sz="1400" dirty="0" err="1">
                  <a:highlight>
                    <a:srgbClr val="FFFF00"/>
                  </a:highlight>
                  <a:latin typeface="Courier New" panose="02070309020205020404" pitchFamily="49" charset="0"/>
                  <a:cs typeface="Courier New" panose="02070309020205020404" pitchFamily="49" charset="0"/>
                </a:rPr>
                <a:t>nso_config</a:t>
              </a:r>
              <a:r>
                <a:rPr lang="en-US" sz="1400" dirty="0">
                  <a:highlight>
                    <a:srgbClr val="FFFF00"/>
                  </a:highlight>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nso.os_upgrade</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username: "{{ </a:t>
              </a:r>
              <a:r>
                <a:rPr lang="en-US" sz="1400" dirty="0" err="1">
                  <a:latin typeface="Courier New" panose="02070309020205020404" pitchFamily="49" charset="0"/>
                  <a:cs typeface="Courier New" panose="02070309020205020404" pitchFamily="49" charset="0"/>
                </a:rPr>
                <a:t>nso.os_upgrade.username</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password: "{{ </a:t>
              </a:r>
              <a:r>
                <a:rPr lang="en-US" sz="1400" dirty="0" err="1">
                  <a:latin typeface="Courier New" panose="02070309020205020404" pitchFamily="49" charset="0"/>
                  <a:cs typeface="Courier New" panose="02070309020205020404" pitchFamily="49" charset="0"/>
                </a:rPr>
                <a:t>nso.os_upgrade.password</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data: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tailf-ncs:devices</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device: </a:t>
              </a:r>
            </a:p>
            <a:p>
              <a:r>
                <a:rPr lang="en-US" sz="1400" dirty="0">
                  <a:latin typeface="Courier New" panose="02070309020205020404" pitchFamily="49" charset="0"/>
                  <a:cs typeface="Courier New" panose="02070309020205020404" pitchFamily="49" charset="0"/>
                </a:rPr>
                <a:t>          - </a:t>
              </a:r>
            </a:p>
            <a:p>
              <a:r>
                <a:rPr lang="en-US" sz="1400" dirty="0">
                  <a:latin typeface="Courier New" panose="02070309020205020404" pitchFamily="49" charset="0"/>
                  <a:cs typeface="Courier New" panose="02070309020205020404" pitchFamily="49" charset="0"/>
                </a:rPr>
                <a:t>            name: "{{ </a:t>
              </a:r>
              <a:r>
                <a:rPr lang="en-US" sz="1400" dirty="0" err="1">
                  <a:latin typeface="Courier New" panose="02070309020205020404" pitchFamily="49" charset="0"/>
                  <a:cs typeface="Courier New" panose="02070309020205020404" pitchFamily="49" charset="0"/>
                </a:rPr>
                <a:t>nso.os_upgrade.device</a:t>
              </a:r>
              <a:r>
                <a:rPr lang="en-US" sz="1400" dirty="0">
                  <a:latin typeface="Courier New" panose="02070309020205020404" pitchFamily="49" charset="0"/>
                  <a:cs typeface="Courier New" panose="02070309020205020404" pitchFamily="49" charset="0"/>
                </a:rPr>
                <a:t> }}"</a:t>
              </a:r>
            </a:p>
            <a:p>
              <a:r>
                <a:rPr lang="en-US" sz="1400" b="1" dirty="0">
                  <a:latin typeface="Courier New" panose="02070309020205020404" pitchFamily="49" charset="0"/>
                  <a:cs typeface="Courier New" panose="02070309020205020404" pitchFamily="49" charset="0"/>
                </a:rPr>
                <a:t>            </a:t>
              </a:r>
              <a:r>
                <a:rPr lang="en-US" sz="1400" dirty="0">
                  <a:highlight>
                    <a:srgbClr val="FFFF00"/>
                  </a:highlight>
                  <a:latin typeface="Courier New" panose="02070309020205020404" pitchFamily="49" charset="0"/>
                  <a:cs typeface="Courier New" panose="02070309020205020404" pitchFamily="49" charset="0"/>
                </a:rPr>
                <a:t>__state: absent</a:t>
              </a:r>
            </a:p>
            <a:p>
              <a:r>
                <a:rPr lang="en-US" sz="1400" dirty="0">
                  <a:latin typeface="Courier New" panose="02070309020205020404" pitchFamily="49" charset="0"/>
                  <a:cs typeface="Courier New" panose="02070309020205020404" pitchFamily="49" charset="0"/>
                </a:rPr>
                <a:t>  tags: </a:t>
              </a:r>
              <a:r>
                <a:rPr lang="en-US" sz="1400" dirty="0" err="1">
                  <a:latin typeface="Courier New" panose="02070309020205020404" pitchFamily="49" charset="0"/>
                  <a:cs typeface="Courier New" panose="02070309020205020404" pitchFamily="49" charset="0"/>
                </a:rPr>
                <a:t>delete_device</a:t>
              </a:r>
              <a:endParaRPr lang="en-US" sz="1400" dirty="0">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6693BFB9-BFFB-5E41-BF3F-EF8CD4F9C90C}"/>
                </a:ext>
              </a:extLst>
            </p:cNvPr>
            <p:cNvSpPr/>
            <p:nvPr/>
          </p:nvSpPr>
          <p:spPr>
            <a:xfrm>
              <a:off x="6945464" y="3974807"/>
              <a:ext cx="1602187" cy="286247"/>
            </a:xfrm>
            <a:prstGeom prst="rect">
              <a:avLst/>
            </a:prstGeom>
            <a:noFill/>
            <a:ln w="63500">
              <a:solidFill>
                <a:schemeClr val="accent1">
                  <a:shade val="50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Tree>
    <p:extLst>
      <p:ext uri="{BB962C8B-B14F-4D97-AF65-F5344CB8AC3E}">
        <p14:creationId xmlns:p14="http://schemas.microsoft.com/office/powerpoint/2010/main" val="405425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7">
                                            <p:txEl>
                                              <p:pRg st="16" end="16"/>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
                                            <p:txEl>
                                              <p:pRg st="12" end="12"/>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8">
                                            <p:txEl>
                                              <p:pRg st="13" end="13"/>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8">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4316D70-782A-EF49-8C57-91AC990D6E32}"/>
              </a:ext>
            </a:extLst>
          </p:cNvPr>
          <p:cNvSpPr/>
          <p:nvPr/>
        </p:nvSpPr>
        <p:spPr>
          <a:xfrm>
            <a:off x="148425" y="871271"/>
            <a:ext cx="4169133" cy="2308324"/>
          </a:xfrm>
          <a:prstGeom prst="rect">
            <a:avLst/>
          </a:prstGeom>
          <a:solidFill>
            <a:schemeClr val="accent4"/>
          </a:solidFill>
        </p:spPr>
        <p:txBody>
          <a:bodyPr wrap="square">
            <a:spAutoFit/>
          </a:bodyPr>
          <a:lstStyle/>
          <a:p>
            <a:r>
              <a:rPr lang="en-US" sz="1200" dirty="0">
                <a:latin typeface="Andale Mono" panose="020B0509000000000004" pitchFamily="49" charset="0"/>
              </a:rPr>
              <a:t>---</a:t>
            </a:r>
          </a:p>
          <a:p>
            <a:r>
              <a:rPr lang="en-US" sz="1200" dirty="0">
                <a:latin typeface="Courier New" panose="02070309020205020404" pitchFamily="49" charset="0"/>
                <a:cs typeface="Courier New" panose="02070309020205020404" pitchFamily="49" charset="0"/>
              </a:rPr>
              <a:t>- name: "playbook: </a:t>
            </a:r>
            <a:r>
              <a:rPr lang="en-US" sz="1200" dirty="0" err="1">
                <a:latin typeface="Courier New" panose="02070309020205020404" pitchFamily="49" charset="0"/>
                <a:cs typeface="Courier New" panose="02070309020205020404" pitchFamily="49" charset="0"/>
              </a:rPr>
              <a:t>insall</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prereq</a:t>
            </a:r>
            <a:r>
              <a:rPr lang="en-US" sz="1200" dirty="0">
                <a:latin typeface="Courier New" panose="02070309020205020404" pitchFamily="49" charset="0"/>
                <a:cs typeface="Courier New" panose="02070309020205020404" pitchFamily="49" charset="0"/>
              </a:rPr>
              <a:t> scripts"</a:t>
            </a:r>
          </a:p>
          <a:p>
            <a:r>
              <a:rPr lang="en-US" sz="1200" dirty="0">
                <a:latin typeface="Courier New" panose="02070309020205020404" pitchFamily="49" charset="0"/>
                <a:cs typeface="Courier New" panose="02070309020205020404" pitchFamily="49" charset="0"/>
              </a:rPr>
              <a:t>  hosts: tsa-ops-01</a:t>
            </a:r>
          </a:p>
          <a:p>
            <a:r>
              <a:rPr lang="en-US" sz="1200" dirty="0">
                <a:latin typeface="Courier New" panose="02070309020205020404" pitchFamily="49" charset="0"/>
                <a:cs typeface="Courier New" panose="02070309020205020404" pitchFamily="49" charset="0"/>
              </a:rPr>
              <a:t>  tasks:</a:t>
            </a:r>
          </a:p>
          <a:p>
            <a:r>
              <a:rPr lang="en-US" sz="1200" dirty="0">
                <a:latin typeface="Courier New" panose="02070309020205020404" pitchFamily="49" charset="0"/>
                <a:cs typeface="Courier New" panose="02070309020205020404" pitchFamily="49" charset="0"/>
              </a:rPr>
              <a:t>    - name: Load variables</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include_vars</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file: </a:t>
            </a:r>
            <a:r>
              <a:rPr lang="en-US" sz="1200" dirty="0" err="1">
                <a:latin typeface="Courier New" panose="02070309020205020404" pitchFamily="49" charset="0"/>
                <a:cs typeface="Courier New" panose="02070309020205020404" pitchFamily="49" charset="0"/>
              </a:rPr>
              <a:t>nso.yaml</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name: </a:t>
            </a:r>
            <a:r>
              <a:rPr lang="en-US" sz="1200" dirty="0" err="1">
                <a:latin typeface="Courier New" panose="02070309020205020404" pitchFamily="49" charset="0"/>
                <a:cs typeface="Courier New" panose="02070309020205020404" pitchFamily="49" charset="0"/>
              </a:rPr>
              <a:t>nso</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tags:</a:t>
            </a:r>
          </a:p>
          <a:p>
            <a:r>
              <a:rPr lang="en-US" sz="1200" dirty="0">
                <a:latin typeface="Courier New" panose="02070309020205020404" pitchFamily="49" charset="0"/>
                <a:cs typeface="Courier New" panose="02070309020205020404" pitchFamily="49" charset="0"/>
              </a:rPr>
              <a:t>        - always</a:t>
            </a:r>
          </a:p>
          <a:p>
            <a:r>
              <a:rPr lang="en-US" sz="1200" dirty="0">
                <a:latin typeface="Courier New" panose="02070309020205020404" pitchFamily="49" charset="0"/>
                <a:cs typeface="Courier New" panose="02070309020205020404" pitchFamily="49" charset="0"/>
              </a:rPr>
              <a:t>  roles:</a:t>
            </a:r>
          </a:p>
          <a:p>
            <a:r>
              <a:rPr lang="en-US" sz="1200" dirty="0">
                <a:latin typeface="Courier New" panose="02070309020205020404" pitchFamily="49" charset="0"/>
                <a:cs typeface="Courier New" panose="02070309020205020404" pitchFamily="49" charset="0"/>
              </a:rPr>
              <a:t>    - { role: pre-requisites }</a:t>
            </a:r>
          </a:p>
        </p:txBody>
      </p:sp>
      <p:sp>
        <p:nvSpPr>
          <p:cNvPr id="4" name="Title 1">
            <a:extLst>
              <a:ext uri="{FF2B5EF4-FFF2-40B4-BE49-F238E27FC236}">
                <a16:creationId xmlns:a16="http://schemas.microsoft.com/office/drawing/2014/main" id="{8FBC8350-3DC2-194A-8329-18D1C02C8E35}"/>
              </a:ext>
            </a:extLst>
          </p:cNvPr>
          <p:cNvSpPr>
            <a:spLocks noGrp="1"/>
          </p:cNvSpPr>
          <p:nvPr>
            <p:ph type="title"/>
          </p:nvPr>
        </p:nvSpPr>
        <p:spPr>
          <a:xfrm>
            <a:off x="69707" y="82943"/>
            <a:ext cx="10515600" cy="453216"/>
          </a:xfrm>
        </p:spPr>
        <p:txBody>
          <a:bodyPr>
            <a:noAutofit/>
          </a:bodyPr>
          <a:lstStyle/>
          <a:p>
            <a:r>
              <a:rPr lang="en-US" sz="2800" dirty="0"/>
              <a:t>Use case: OS upgrade</a:t>
            </a:r>
          </a:p>
        </p:txBody>
      </p:sp>
      <p:sp>
        <p:nvSpPr>
          <p:cNvPr id="8" name="Rectangle 7">
            <a:extLst>
              <a:ext uri="{FF2B5EF4-FFF2-40B4-BE49-F238E27FC236}">
                <a16:creationId xmlns:a16="http://schemas.microsoft.com/office/drawing/2014/main" id="{3FA96F8E-09B3-8C45-9D3B-CC330863BD67}"/>
              </a:ext>
            </a:extLst>
          </p:cNvPr>
          <p:cNvSpPr/>
          <p:nvPr/>
        </p:nvSpPr>
        <p:spPr>
          <a:xfrm>
            <a:off x="4362954" y="4404363"/>
            <a:ext cx="9010153" cy="2308324"/>
          </a:xfrm>
          <a:prstGeom prst="rect">
            <a:avLst/>
          </a:prstGeom>
          <a:solidFill>
            <a:schemeClr val="accent4"/>
          </a:solidFill>
        </p:spPr>
        <p:txBody>
          <a:bodyPr wrap="square">
            <a:spAutoFit/>
          </a:bodyPr>
          <a:lstStyle/>
          <a:p>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name: create-</a:t>
            </a:r>
            <a:r>
              <a:rPr lang="en-US" sz="1200" dirty="0" err="1">
                <a:latin typeface="Courier New" panose="02070309020205020404" pitchFamily="49" charset="0"/>
                <a:cs typeface="Courier New" panose="02070309020205020404" pitchFamily="49" charset="0"/>
              </a:rPr>
              <a:t>prereq</a:t>
            </a:r>
            <a:r>
              <a:rPr lang="en-US" sz="1200" dirty="0">
                <a:latin typeface="Courier New" panose="02070309020205020404" pitchFamily="49" charset="0"/>
                <a:cs typeface="Courier New" panose="02070309020205020404" pitchFamily="49" charset="0"/>
              </a:rPr>
              <a:t> scripts at /</a:t>
            </a:r>
            <a:r>
              <a:rPr lang="en-US" sz="1200" dirty="0" err="1">
                <a:latin typeface="Courier New" panose="02070309020205020404" pitchFamily="49" charset="0"/>
                <a:cs typeface="Courier New" panose="02070309020205020404" pitchFamily="49" charset="0"/>
              </a:rPr>
              <a:t>tmp</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template: </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src</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item.src</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dest</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item.dest</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mode: 775</a:t>
            </a:r>
          </a:p>
          <a:p>
            <a:r>
              <a:rPr lang="en-US" sz="1200" dirty="0">
                <a:latin typeface="Courier New" panose="02070309020205020404" pitchFamily="49" charset="0"/>
                <a:cs typeface="Courier New" panose="02070309020205020404" pitchFamily="49" charset="0"/>
              </a:rPr>
              <a:t>    owner: "{{ </a:t>
            </a:r>
            <a:r>
              <a:rPr lang="en-US" sz="1200" dirty="0" err="1">
                <a:latin typeface="Courier New" panose="02070309020205020404" pitchFamily="49" charset="0"/>
                <a:cs typeface="Courier New" panose="02070309020205020404" pitchFamily="49" charset="0"/>
              </a:rPr>
              <a:t>ansible_user</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group: </a:t>
            </a:r>
            <a:r>
              <a:rPr lang="en-US" sz="1200" dirty="0" err="1">
                <a:latin typeface="Courier New" panose="02070309020205020404" pitchFamily="49" charset="0"/>
                <a:cs typeface="Courier New" panose="02070309020205020404" pitchFamily="49" charset="0"/>
              </a:rPr>
              <a:t>ncsadmin</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with_items</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 { </a:t>
            </a:r>
            <a:r>
              <a:rPr lang="en-US" sz="1200" dirty="0" err="1">
                <a:latin typeface="Courier New" panose="02070309020205020404" pitchFamily="49" charset="0"/>
                <a:cs typeface="Courier New" panose="02070309020205020404" pitchFamily="49" charset="0"/>
              </a:rPr>
              <a:t>src</a:t>
            </a:r>
            <a:r>
              <a:rPr lang="en-US" sz="1200" dirty="0">
                <a:latin typeface="Courier New" panose="02070309020205020404" pitchFamily="49" charset="0"/>
                <a:cs typeface="Courier New" panose="02070309020205020404" pitchFamily="49" charset="0"/>
              </a:rPr>
              <a:t>: "add2-nso-user-groups.sh.j2" , </a:t>
            </a:r>
            <a:r>
              <a:rPr lang="en-US" sz="1200" dirty="0" err="1">
                <a:latin typeface="Courier New" panose="02070309020205020404" pitchFamily="49" charset="0"/>
                <a:cs typeface="Courier New" panose="02070309020205020404" pitchFamily="49" charset="0"/>
              </a:rPr>
              <a:t>dest</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/add2-nso-user-groups.sh" }</a:t>
            </a:r>
          </a:p>
          <a:p>
            <a:r>
              <a:rPr lang="en-US" sz="1200" dirty="0">
                <a:latin typeface="Courier New" panose="02070309020205020404" pitchFamily="49" charset="0"/>
                <a:cs typeface="Courier New" panose="02070309020205020404" pitchFamily="49" charset="0"/>
              </a:rPr>
              <a:t>    - { </a:t>
            </a:r>
            <a:r>
              <a:rPr lang="en-US" sz="1200" dirty="0" err="1">
                <a:latin typeface="Courier New" panose="02070309020205020404" pitchFamily="49" charset="0"/>
                <a:cs typeface="Courier New" panose="02070309020205020404" pitchFamily="49" charset="0"/>
              </a:rPr>
              <a:t>src</a:t>
            </a:r>
            <a:r>
              <a:rPr lang="en-US" sz="1200" dirty="0">
                <a:latin typeface="Courier New" panose="02070309020205020404" pitchFamily="49" charset="0"/>
                <a:cs typeface="Courier New" panose="02070309020205020404" pitchFamily="49" charset="0"/>
              </a:rPr>
              <a:t>: "set-device-global-config.sh.j2" , </a:t>
            </a:r>
            <a:r>
              <a:rPr lang="en-US" sz="1200" dirty="0" err="1">
                <a:latin typeface="Courier New" panose="02070309020205020404" pitchFamily="49" charset="0"/>
                <a:cs typeface="Courier New" panose="02070309020205020404" pitchFamily="49" charset="0"/>
              </a:rPr>
              <a:t>dest</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/set-global-</a:t>
            </a:r>
            <a:r>
              <a:rPr lang="en-US" sz="1200" dirty="0" err="1">
                <a:latin typeface="Courier New" panose="02070309020205020404" pitchFamily="49" charset="0"/>
                <a:cs typeface="Courier New" panose="02070309020205020404" pitchFamily="49" charset="0"/>
              </a:rPr>
              <a:t>config.sh</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 { </a:t>
            </a:r>
            <a:r>
              <a:rPr lang="en-US" sz="1200" dirty="0" err="1">
                <a:latin typeface="Courier New" panose="02070309020205020404" pitchFamily="49" charset="0"/>
                <a:cs typeface="Courier New" panose="02070309020205020404" pitchFamily="49" charset="0"/>
              </a:rPr>
              <a:t>src</a:t>
            </a:r>
            <a:r>
              <a:rPr lang="en-US" sz="1200" dirty="0">
                <a:latin typeface="Courier New" panose="02070309020205020404" pitchFamily="49" charset="0"/>
                <a:cs typeface="Courier New" panose="02070309020205020404" pitchFamily="49" charset="0"/>
              </a:rPr>
              <a:t>: "do-staging32-step1.sh.j2" , </a:t>
            </a:r>
            <a:r>
              <a:rPr lang="en-US" sz="1200" dirty="0" err="1">
                <a:latin typeface="Courier New" panose="02070309020205020404" pitchFamily="49" charset="0"/>
                <a:cs typeface="Courier New" panose="02070309020205020404" pitchFamily="49" charset="0"/>
              </a:rPr>
              <a:t>dest</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tmp</a:t>
            </a:r>
            <a:r>
              <a:rPr lang="en-US" sz="1200" dirty="0">
                <a:latin typeface="Courier New" panose="02070309020205020404" pitchFamily="49" charset="0"/>
                <a:cs typeface="Courier New" panose="02070309020205020404" pitchFamily="49" charset="0"/>
              </a:rPr>
              <a:t>/do-staging32-step1.sh" }</a:t>
            </a:r>
          </a:p>
        </p:txBody>
      </p:sp>
      <p:pic>
        <p:nvPicPr>
          <p:cNvPr id="11" name="Picture 10">
            <a:extLst>
              <a:ext uri="{FF2B5EF4-FFF2-40B4-BE49-F238E27FC236}">
                <a16:creationId xmlns:a16="http://schemas.microsoft.com/office/drawing/2014/main" id="{BC55DB11-B1B1-BC46-BD53-B640034E5C1F}"/>
              </a:ext>
            </a:extLst>
          </p:cNvPr>
          <p:cNvPicPr>
            <a:picLocks noChangeAspect="1"/>
          </p:cNvPicPr>
          <p:nvPr/>
        </p:nvPicPr>
        <p:blipFill>
          <a:blip r:embed="rId2"/>
          <a:stretch>
            <a:fillRect/>
          </a:stretch>
        </p:blipFill>
        <p:spPr>
          <a:xfrm>
            <a:off x="4444187" y="665179"/>
            <a:ext cx="3697863" cy="3562693"/>
          </a:xfrm>
          <a:prstGeom prst="rect">
            <a:avLst/>
          </a:prstGeom>
        </p:spPr>
      </p:pic>
      <p:sp>
        <p:nvSpPr>
          <p:cNvPr id="13" name="Rectangle 12">
            <a:extLst>
              <a:ext uri="{FF2B5EF4-FFF2-40B4-BE49-F238E27FC236}">
                <a16:creationId xmlns:a16="http://schemas.microsoft.com/office/drawing/2014/main" id="{BAD962C9-7950-EE4D-8AE1-0F62D3CAF8C3}"/>
              </a:ext>
            </a:extLst>
          </p:cNvPr>
          <p:cNvSpPr/>
          <p:nvPr/>
        </p:nvSpPr>
        <p:spPr>
          <a:xfrm>
            <a:off x="8268679" y="1076249"/>
            <a:ext cx="4275813" cy="646331"/>
          </a:xfrm>
          <a:prstGeom prst="rect">
            <a:avLst/>
          </a:prstGeom>
          <a:solidFill>
            <a:schemeClr val="accent4"/>
          </a:solidFill>
        </p:spPr>
        <p:txBody>
          <a:bodyPr wrap="square">
            <a:spAutoFit/>
          </a:bodyPr>
          <a:lstStyle/>
          <a:p>
            <a:r>
              <a:rPr lang="en-US" sz="1200" dirty="0">
                <a:latin typeface="Courier New" panose="02070309020205020404" pitchFamily="49" charset="0"/>
                <a:cs typeface="Courier New" panose="02070309020205020404" pitchFamily="49" charset="0"/>
              </a:rPr>
              <a:t>---</a:t>
            </a:r>
          </a:p>
          <a:p>
            <a:pPr marL="171450" indent="-171450">
              <a:buFontTx/>
              <a:buChar char="-"/>
            </a:pPr>
            <a:r>
              <a:rPr lang="en-US" sz="1200" dirty="0" err="1">
                <a:latin typeface="Courier New" panose="02070309020205020404" pitchFamily="49" charset="0"/>
                <a:cs typeface="Courier New" panose="02070309020205020404" pitchFamily="49" charset="0"/>
              </a:rPr>
              <a:t>import_tasks</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create-prerequisite-</a:t>
            </a:r>
            <a:r>
              <a:rPr lang="en-US" sz="1200" dirty="0" err="1">
                <a:latin typeface="Courier New" panose="02070309020205020404" pitchFamily="49" charset="0"/>
                <a:cs typeface="Courier New" panose="02070309020205020404" pitchFamily="49" charset="0"/>
              </a:rPr>
              <a:t>commands.yaml</a:t>
            </a:r>
            <a:endParaRPr lang="en-US" sz="1200" b="0" dirty="0">
              <a:effectLst/>
              <a:latin typeface="Courier New" panose="02070309020205020404" pitchFamily="49" charset="0"/>
              <a:cs typeface="Courier New" panose="02070309020205020404" pitchFamily="49" charset="0"/>
            </a:endParaRPr>
          </a:p>
        </p:txBody>
      </p:sp>
      <p:cxnSp>
        <p:nvCxnSpPr>
          <p:cNvPr id="14" name="Curved Connector 13">
            <a:extLst>
              <a:ext uri="{FF2B5EF4-FFF2-40B4-BE49-F238E27FC236}">
                <a16:creationId xmlns:a16="http://schemas.microsoft.com/office/drawing/2014/main" id="{92C12F11-46FC-0442-A372-7320592EC8C7}"/>
              </a:ext>
            </a:extLst>
          </p:cNvPr>
          <p:cNvCxnSpPr>
            <a:cxnSpLocks/>
          </p:cNvCxnSpPr>
          <p:nvPr/>
        </p:nvCxnSpPr>
        <p:spPr>
          <a:xfrm flipV="1">
            <a:off x="2289976" y="1059711"/>
            <a:ext cx="2115706" cy="1929743"/>
          </a:xfrm>
          <a:prstGeom prst="curvedConnector3">
            <a:avLst>
              <a:gd name="adj1" fmla="val 50000"/>
            </a:avLst>
          </a:prstGeom>
          <a:ln w="19050">
            <a:solidFill>
              <a:schemeClr val="accent1">
                <a:alpha val="53000"/>
              </a:schemeClr>
            </a:solidFill>
            <a:prstDash val="lgDash"/>
            <a:tailEnd type="stealth"/>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FCAA37E-E36D-FA49-AA88-9FB6BED73D04}"/>
              </a:ext>
            </a:extLst>
          </p:cNvPr>
          <p:cNvCxnSpPr>
            <a:cxnSpLocks/>
          </p:cNvCxnSpPr>
          <p:nvPr/>
        </p:nvCxnSpPr>
        <p:spPr>
          <a:xfrm flipV="1">
            <a:off x="6459109" y="1507788"/>
            <a:ext cx="2033138" cy="264759"/>
          </a:xfrm>
          <a:prstGeom prst="curvedConnector3">
            <a:avLst>
              <a:gd name="adj1" fmla="val 50000"/>
            </a:avLst>
          </a:prstGeom>
          <a:ln w="31750" cmpd="sng">
            <a:solidFill>
              <a:schemeClr val="accent2">
                <a:alpha val="73000"/>
              </a:schemeClr>
            </a:solidFill>
            <a:prstDash val="sysDot"/>
            <a:tailEnd type="stealth"/>
          </a:ln>
        </p:spPr>
        <p:style>
          <a:lnRef idx="1">
            <a:schemeClr val="accent1"/>
          </a:lnRef>
          <a:fillRef idx="0">
            <a:schemeClr val="accent1"/>
          </a:fillRef>
          <a:effectRef idx="0">
            <a:schemeClr val="accent1"/>
          </a:effectRef>
          <a:fontRef idx="minor">
            <a:schemeClr val="tx1"/>
          </a:fontRef>
        </p:style>
      </p:cxnSp>
      <p:cxnSp>
        <p:nvCxnSpPr>
          <p:cNvPr id="25" name="Curved Connector 24">
            <a:extLst>
              <a:ext uri="{FF2B5EF4-FFF2-40B4-BE49-F238E27FC236}">
                <a16:creationId xmlns:a16="http://schemas.microsoft.com/office/drawing/2014/main" id="{4D7B6363-2FA4-7443-81FB-15B23EFD8942}"/>
              </a:ext>
            </a:extLst>
          </p:cNvPr>
          <p:cNvCxnSpPr>
            <a:cxnSpLocks/>
          </p:cNvCxnSpPr>
          <p:nvPr/>
        </p:nvCxnSpPr>
        <p:spPr>
          <a:xfrm rot="5400000">
            <a:off x="7842862" y="2314929"/>
            <a:ext cx="2789728" cy="1704965"/>
          </a:xfrm>
          <a:prstGeom prst="curvedConnector3">
            <a:avLst>
              <a:gd name="adj1" fmla="val 50000"/>
            </a:avLst>
          </a:prstGeom>
          <a:ln w="19050">
            <a:solidFill>
              <a:schemeClr val="accent1">
                <a:alpha val="53000"/>
              </a:schemeClr>
            </a:solidFill>
            <a:prstDash val="lgDash"/>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720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dissolve">
                                      <p:cBhvr>
                                        <p:cTn id="15" dur="500"/>
                                        <p:tgtEl>
                                          <p:spTgt spid="2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dissolv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C9EFE1-D8CB-4668-9980-DB108327A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7CBAE1BD-B8E4-4029-8AA2-C77E4FED9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2B94EB2-0A09-3442-BD68-3B38403ED266}"/>
              </a:ext>
            </a:extLst>
          </p:cNvPr>
          <p:cNvSpPr>
            <a:spLocks noGrp="1"/>
          </p:cNvSpPr>
          <p:nvPr>
            <p:ph type="title"/>
          </p:nvPr>
        </p:nvSpPr>
        <p:spPr>
          <a:xfrm>
            <a:off x="6585882" y="4267832"/>
            <a:ext cx="4805996" cy="1401448"/>
          </a:xfrm>
        </p:spPr>
        <p:txBody>
          <a:bodyPr vert="horz" lIns="91440" tIns="45720" rIns="91440" bIns="45720" rtlCol="0" anchor="t">
            <a:normAutofit/>
          </a:bodyPr>
          <a:lstStyle/>
          <a:p>
            <a:r>
              <a:rPr lang="en-US" sz="4400">
                <a:solidFill>
                  <a:srgbClr val="000000"/>
                </a:solidFill>
              </a:rPr>
              <a:t>dCloud Lab</a:t>
            </a:r>
          </a:p>
        </p:txBody>
      </p:sp>
      <p:sp>
        <p:nvSpPr>
          <p:cNvPr id="4" name="Text Placeholder 3">
            <a:extLst>
              <a:ext uri="{FF2B5EF4-FFF2-40B4-BE49-F238E27FC236}">
                <a16:creationId xmlns:a16="http://schemas.microsoft.com/office/drawing/2014/main" id="{5C62D121-30ED-554D-952B-48512F6B9668}"/>
              </a:ext>
            </a:extLst>
          </p:cNvPr>
          <p:cNvSpPr>
            <a:spLocks noGrp="1"/>
          </p:cNvSpPr>
          <p:nvPr>
            <p:ph type="body" idx="1"/>
          </p:nvPr>
        </p:nvSpPr>
        <p:spPr>
          <a:xfrm>
            <a:off x="6586186" y="3428999"/>
            <a:ext cx="4805691" cy="838831"/>
          </a:xfrm>
        </p:spPr>
        <p:txBody>
          <a:bodyPr vert="horz" lIns="91440" tIns="45720" rIns="91440" bIns="45720" rtlCol="0" anchor="b">
            <a:normAutofit/>
          </a:bodyPr>
          <a:lstStyle/>
          <a:p>
            <a:endParaRPr lang="en-US" sz="1800">
              <a:solidFill>
                <a:srgbClr val="000000"/>
              </a:solidFill>
            </a:endParaRPr>
          </a:p>
        </p:txBody>
      </p:sp>
      <p:sp>
        <p:nvSpPr>
          <p:cNvPr id="15"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gs>
                <a:gs pos="23000">
                  <a:schemeClr val="accent1"/>
                </a:gs>
                <a:gs pos="83000">
                  <a:schemeClr val="accent5"/>
                </a:gs>
                <a:gs pos="100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F8549E2E-718A-3C40-BC66-4AAF2D86204E}"/>
              </a:ext>
            </a:extLst>
          </p:cNvPr>
          <p:cNvPicPr>
            <a:picLocks noChangeAspect="1"/>
          </p:cNvPicPr>
          <p:nvPr/>
        </p:nvPicPr>
        <p:blipFill rotWithShape="1">
          <a:blip r:embed="rId3">
            <a:alphaModFix/>
          </a:blip>
          <a:srcRect l="622" r="1" b="1"/>
          <a:stretch/>
        </p:blipFill>
        <p:spPr>
          <a:xfrm>
            <a:off x="1" y="770037"/>
            <a:ext cx="5298683" cy="6097438"/>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spTree>
    <p:extLst>
      <p:ext uri="{BB962C8B-B14F-4D97-AF65-F5344CB8AC3E}">
        <p14:creationId xmlns:p14="http://schemas.microsoft.com/office/powerpoint/2010/main" val="2361105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2752-D24C-C94E-A119-1C1AB458FDE0}"/>
              </a:ext>
            </a:extLst>
          </p:cNvPr>
          <p:cNvSpPr>
            <a:spLocks noGrp="1"/>
          </p:cNvSpPr>
          <p:nvPr>
            <p:ph type="title"/>
          </p:nvPr>
        </p:nvSpPr>
        <p:spPr>
          <a:xfrm>
            <a:off x="50389" y="52636"/>
            <a:ext cx="10515600" cy="476123"/>
          </a:xfrm>
        </p:spPr>
        <p:txBody>
          <a:bodyPr>
            <a:normAutofit/>
          </a:bodyPr>
          <a:lstStyle/>
          <a:p>
            <a:r>
              <a:rPr lang="en-US" sz="2800" dirty="0" err="1"/>
              <a:t>dCloud</a:t>
            </a:r>
            <a:r>
              <a:rPr lang="en-US" sz="2800" dirty="0"/>
              <a:t>: create a lab </a:t>
            </a:r>
          </a:p>
        </p:txBody>
      </p:sp>
      <p:sp>
        <p:nvSpPr>
          <p:cNvPr id="3" name="Rectangle 2">
            <a:extLst>
              <a:ext uri="{FF2B5EF4-FFF2-40B4-BE49-F238E27FC236}">
                <a16:creationId xmlns:a16="http://schemas.microsoft.com/office/drawing/2014/main" id="{01CCC8C8-CD51-324C-8041-44C36C1F1B47}"/>
              </a:ext>
            </a:extLst>
          </p:cNvPr>
          <p:cNvSpPr/>
          <p:nvPr/>
        </p:nvSpPr>
        <p:spPr>
          <a:xfrm>
            <a:off x="838200" y="1332690"/>
            <a:ext cx="8560340" cy="923330"/>
          </a:xfrm>
          <a:prstGeom prst="rect">
            <a:avLst/>
          </a:prstGeom>
        </p:spPr>
        <p:txBody>
          <a:bodyPr wrap="square">
            <a:spAutoFit/>
          </a:bodyPr>
          <a:lstStyle/>
          <a:p>
            <a:pPr>
              <a:buFont typeface="Arial" panose="020B0604020202020204" pitchFamily="34" charset="0"/>
              <a:buChar char="•"/>
            </a:pPr>
            <a:r>
              <a:rPr lang="en-US" b="1" u="sng" dirty="0">
                <a:solidFill>
                  <a:srgbClr val="800080"/>
                </a:solidFill>
                <a:latin typeface="+mj-lt"/>
                <a:hlinkClick r:id="rId2"/>
              </a:rPr>
              <a:t>Ansible for Cisco Nexus Switches v1</a:t>
            </a:r>
            <a:r>
              <a:rPr lang="en-US" b="1" dirty="0">
                <a:solidFill>
                  <a:srgbClr val="000000"/>
                </a:solidFill>
                <a:latin typeface="+mj-lt"/>
              </a:rPr>
              <a:t> </a:t>
            </a:r>
            <a:r>
              <a:rPr lang="en-US" dirty="0">
                <a:solidFill>
                  <a:srgbClr val="000000"/>
                </a:solidFill>
                <a:latin typeface="+mj-lt"/>
              </a:rPr>
              <a:t>Discover how to configure Cisco Nexus switches by using Ansible (using the </a:t>
            </a:r>
            <a:r>
              <a:rPr lang="en-US" dirty="0" err="1">
                <a:solidFill>
                  <a:srgbClr val="000000"/>
                </a:solidFill>
                <a:latin typeface="+mj-lt"/>
              </a:rPr>
              <a:t>Pycsco</a:t>
            </a:r>
            <a:r>
              <a:rPr lang="en-US" dirty="0">
                <a:solidFill>
                  <a:srgbClr val="000000"/>
                </a:solidFill>
                <a:latin typeface="+mj-lt"/>
              </a:rPr>
              <a:t> module) and learn how to use Ansible for configuration templating</a:t>
            </a:r>
          </a:p>
        </p:txBody>
      </p:sp>
      <p:pic>
        <p:nvPicPr>
          <p:cNvPr id="1025" name="Picture 1" descr="page3image1143416336">
            <a:extLst>
              <a:ext uri="{FF2B5EF4-FFF2-40B4-BE49-F238E27FC236}">
                <a16:creationId xmlns:a16="http://schemas.microsoft.com/office/drawing/2014/main" id="{B4EDE517-5180-1C40-8BE3-1AB87994D0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6490" y="2266746"/>
            <a:ext cx="5447792" cy="4337077"/>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 descr="page2image1133486048">
            <a:extLst>
              <a:ext uri="{FF2B5EF4-FFF2-40B4-BE49-F238E27FC236}">
                <a16:creationId xmlns:a16="http://schemas.microsoft.com/office/drawing/2014/main" id="{3CB35D92-AA85-3741-BB82-4CA7AA8742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3571" y="2266746"/>
            <a:ext cx="4560650" cy="453861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BCB1DED-0103-E641-B21B-D890BE396B7D}"/>
              </a:ext>
            </a:extLst>
          </p:cNvPr>
          <p:cNvSpPr/>
          <p:nvPr/>
        </p:nvSpPr>
        <p:spPr>
          <a:xfrm>
            <a:off x="838200" y="963358"/>
            <a:ext cx="8946204" cy="646331"/>
          </a:xfrm>
          <a:prstGeom prst="rect">
            <a:avLst/>
          </a:prstGeom>
        </p:spPr>
        <p:txBody>
          <a:bodyPr wrap="square">
            <a:spAutoFit/>
          </a:bodyPr>
          <a:lstStyle/>
          <a:p>
            <a:r>
              <a:rPr lang="en-US" dirty="0">
                <a:hlinkClick r:id="rId2"/>
              </a:rPr>
              <a:t>https://dcloud2-sjc.cisco.com/content/demo/141033?returnPathTitleKey=content-view</a:t>
            </a:r>
            <a:endParaRPr lang="en-US" dirty="0"/>
          </a:p>
          <a:p>
            <a:endParaRPr lang="en-US" dirty="0"/>
          </a:p>
        </p:txBody>
      </p:sp>
    </p:spTree>
    <p:extLst>
      <p:ext uri="{BB962C8B-B14F-4D97-AF65-F5344CB8AC3E}">
        <p14:creationId xmlns:p14="http://schemas.microsoft.com/office/powerpoint/2010/main" val="15895906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E2FFAE-9B59-C947-BA73-CCF2E7198FB9}"/>
              </a:ext>
            </a:extLst>
          </p:cNvPr>
          <p:cNvPicPr>
            <a:picLocks noChangeAspect="1"/>
          </p:cNvPicPr>
          <p:nvPr/>
        </p:nvPicPr>
        <p:blipFill>
          <a:blip r:embed="rId2"/>
          <a:stretch>
            <a:fillRect/>
          </a:stretch>
        </p:blipFill>
        <p:spPr>
          <a:xfrm>
            <a:off x="331049" y="1264790"/>
            <a:ext cx="8358809" cy="2795526"/>
          </a:xfrm>
          <a:prstGeom prst="rect">
            <a:avLst/>
          </a:prstGeom>
        </p:spPr>
      </p:pic>
      <p:sp>
        <p:nvSpPr>
          <p:cNvPr id="5" name="Rectangle 4">
            <a:extLst>
              <a:ext uri="{FF2B5EF4-FFF2-40B4-BE49-F238E27FC236}">
                <a16:creationId xmlns:a16="http://schemas.microsoft.com/office/drawing/2014/main" id="{16BDCB36-E4CB-6145-9CD5-5A50F680236C}"/>
              </a:ext>
            </a:extLst>
          </p:cNvPr>
          <p:cNvSpPr/>
          <p:nvPr/>
        </p:nvSpPr>
        <p:spPr>
          <a:xfrm>
            <a:off x="331049" y="751972"/>
            <a:ext cx="10175631" cy="297004"/>
          </a:xfrm>
          <a:prstGeom prst="rect">
            <a:avLst/>
          </a:prstGeom>
        </p:spPr>
        <p:txBody>
          <a:bodyPr wrap="square">
            <a:spAutoFit/>
          </a:bodyPr>
          <a:lstStyle/>
          <a:p>
            <a:r>
              <a:rPr lang="en-US" sz="1330" dirty="0">
                <a:highlight>
                  <a:srgbClr val="FFFF00"/>
                </a:highlight>
                <a:latin typeface="Courier New" panose="02070309020205020404" pitchFamily="49" charset="0"/>
                <a:cs typeface="Courier New" panose="02070309020205020404" pitchFamily="49" charset="0"/>
              </a:rPr>
              <a:t>https://dcloud2-sjc.cisco.com/content/demo/141033?returnPathTitleKey=content-view</a:t>
            </a:r>
          </a:p>
        </p:txBody>
      </p:sp>
      <p:sp>
        <p:nvSpPr>
          <p:cNvPr id="6" name="Title 1">
            <a:extLst>
              <a:ext uri="{FF2B5EF4-FFF2-40B4-BE49-F238E27FC236}">
                <a16:creationId xmlns:a16="http://schemas.microsoft.com/office/drawing/2014/main" id="{C3474078-16D8-2C40-8C05-B9A73AC0EBB2}"/>
              </a:ext>
            </a:extLst>
          </p:cNvPr>
          <p:cNvSpPr>
            <a:spLocks noGrp="1"/>
          </p:cNvSpPr>
          <p:nvPr>
            <p:ph type="title"/>
          </p:nvPr>
        </p:nvSpPr>
        <p:spPr>
          <a:xfrm>
            <a:off x="69707" y="82943"/>
            <a:ext cx="10515600" cy="453216"/>
          </a:xfrm>
        </p:spPr>
        <p:txBody>
          <a:bodyPr>
            <a:noAutofit/>
          </a:bodyPr>
          <a:lstStyle/>
          <a:p>
            <a:r>
              <a:rPr lang="en-US" sz="2800" dirty="0"/>
              <a:t>Homework: schedule </a:t>
            </a:r>
            <a:r>
              <a:rPr lang="en-US" sz="2800" dirty="0" err="1"/>
              <a:t>dcloud</a:t>
            </a:r>
            <a:r>
              <a:rPr lang="en-US" sz="2800" dirty="0"/>
              <a:t> lab  (step 1)</a:t>
            </a:r>
          </a:p>
        </p:txBody>
      </p:sp>
      <p:sp>
        <p:nvSpPr>
          <p:cNvPr id="3" name="TextBox 2">
            <a:extLst>
              <a:ext uri="{FF2B5EF4-FFF2-40B4-BE49-F238E27FC236}">
                <a16:creationId xmlns:a16="http://schemas.microsoft.com/office/drawing/2014/main" id="{A2DA385E-706A-794F-8F81-FC6A0B1B11C9}"/>
              </a:ext>
            </a:extLst>
          </p:cNvPr>
          <p:cNvSpPr txBox="1"/>
          <p:nvPr/>
        </p:nvSpPr>
        <p:spPr>
          <a:xfrm>
            <a:off x="1033670" y="4627174"/>
            <a:ext cx="4532243" cy="1200329"/>
          </a:xfrm>
          <a:prstGeom prst="rect">
            <a:avLst/>
          </a:prstGeom>
          <a:noFill/>
        </p:spPr>
        <p:txBody>
          <a:bodyPr wrap="square" rtlCol="0">
            <a:spAutoFit/>
          </a:bodyPr>
          <a:lstStyle/>
          <a:p>
            <a:pPr marL="342900" indent="-342900">
              <a:buFont typeface="+mj-lt"/>
              <a:buAutoNum type="arabicPeriod"/>
            </a:pPr>
            <a:r>
              <a:rPr lang="en-US" dirty="0"/>
              <a:t>Schedule for 2 days</a:t>
            </a:r>
          </a:p>
          <a:p>
            <a:pPr marL="800100" lvl="1" indent="-342900">
              <a:buFont typeface="Arial" panose="020B0604020202020204" pitchFamily="34" charset="0"/>
              <a:buChar char="•"/>
            </a:pPr>
            <a:r>
              <a:rPr lang="en-US" dirty="0"/>
              <a:t>extend later</a:t>
            </a:r>
          </a:p>
          <a:p>
            <a:pPr marL="342900" indent="-342900">
              <a:buFont typeface="+mj-lt"/>
              <a:buAutoNum type="arabicPeriod"/>
            </a:pPr>
            <a:r>
              <a:rPr lang="en-US" dirty="0"/>
              <a:t>Check email</a:t>
            </a:r>
          </a:p>
          <a:p>
            <a:pPr marL="342900" indent="-342900">
              <a:buFont typeface="+mj-lt"/>
              <a:buAutoNum type="arabicPeriod"/>
            </a:pPr>
            <a:r>
              <a:rPr lang="en-US" dirty="0"/>
              <a:t>Download PDF and follow instructions</a:t>
            </a:r>
          </a:p>
        </p:txBody>
      </p:sp>
      <p:pic>
        <p:nvPicPr>
          <p:cNvPr id="7" name="Picture 6">
            <a:extLst>
              <a:ext uri="{FF2B5EF4-FFF2-40B4-BE49-F238E27FC236}">
                <a16:creationId xmlns:a16="http://schemas.microsoft.com/office/drawing/2014/main" id="{E4984A73-6662-0842-AAF3-3DEBD58C34F2}"/>
              </a:ext>
            </a:extLst>
          </p:cNvPr>
          <p:cNvPicPr>
            <a:picLocks noChangeAspect="1"/>
          </p:cNvPicPr>
          <p:nvPr/>
        </p:nvPicPr>
        <p:blipFill>
          <a:blip r:embed="rId3"/>
          <a:stretch>
            <a:fillRect/>
          </a:stretch>
        </p:blipFill>
        <p:spPr>
          <a:xfrm>
            <a:off x="6226228" y="4134889"/>
            <a:ext cx="4280452" cy="2305607"/>
          </a:xfrm>
          <a:prstGeom prst="rect">
            <a:avLst/>
          </a:prstGeom>
        </p:spPr>
      </p:pic>
    </p:spTree>
    <p:extLst>
      <p:ext uri="{BB962C8B-B14F-4D97-AF65-F5344CB8AC3E}">
        <p14:creationId xmlns:p14="http://schemas.microsoft.com/office/powerpoint/2010/main" val="12528277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6BDCB36-E4CB-6145-9CD5-5A50F680236C}"/>
              </a:ext>
            </a:extLst>
          </p:cNvPr>
          <p:cNvSpPr/>
          <p:nvPr/>
        </p:nvSpPr>
        <p:spPr>
          <a:xfrm>
            <a:off x="331049" y="652171"/>
            <a:ext cx="10175631" cy="369332"/>
          </a:xfrm>
          <a:prstGeom prst="rect">
            <a:avLst/>
          </a:prstGeom>
        </p:spPr>
        <p:txBody>
          <a:bodyPr wrap="square">
            <a:spAutoFit/>
          </a:bodyPr>
          <a:lstStyle/>
          <a:p>
            <a:r>
              <a:rPr lang="en-US" dirty="0">
                <a:highlight>
                  <a:srgbClr val="FFFF00"/>
                </a:highlight>
                <a:cs typeface="Courier New" panose="02070309020205020404" pitchFamily="49" charset="0"/>
              </a:rPr>
              <a:t>Launch AnyConnect</a:t>
            </a:r>
          </a:p>
        </p:txBody>
      </p:sp>
      <p:sp>
        <p:nvSpPr>
          <p:cNvPr id="6" name="Title 1">
            <a:extLst>
              <a:ext uri="{FF2B5EF4-FFF2-40B4-BE49-F238E27FC236}">
                <a16:creationId xmlns:a16="http://schemas.microsoft.com/office/drawing/2014/main" id="{C3474078-16D8-2C40-8C05-B9A73AC0EBB2}"/>
              </a:ext>
            </a:extLst>
          </p:cNvPr>
          <p:cNvSpPr>
            <a:spLocks noGrp="1"/>
          </p:cNvSpPr>
          <p:nvPr>
            <p:ph type="title"/>
          </p:nvPr>
        </p:nvSpPr>
        <p:spPr>
          <a:xfrm>
            <a:off x="69707" y="82943"/>
            <a:ext cx="10515600" cy="453216"/>
          </a:xfrm>
        </p:spPr>
        <p:txBody>
          <a:bodyPr>
            <a:noAutofit/>
          </a:bodyPr>
          <a:lstStyle/>
          <a:p>
            <a:r>
              <a:rPr lang="en-US" sz="2800" dirty="0"/>
              <a:t>Homework: schedule </a:t>
            </a:r>
            <a:r>
              <a:rPr lang="en-US" sz="2800" dirty="0" err="1"/>
              <a:t>dcloud</a:t>
            </a:r>
            <a:r>
              <a:rPr lang="en-US" sz="2800" dirty="0"/>
              <a:t> lab (step 2)</a:t>
            </a:r>
          </a:p>
        </p:txBody>
      </p:sp>
      <p:pic>
        <p:nvPicPr>
          <p:cNvPr id="9" name="Picture 8">
            <a:extLst>
              <a:ext uri="{FF2B5EF4-FFF2-40B4-BE49-F238E27FC236}">
                <a16:creationId xmlns:a16="http://schemas.microsoft.com/office/drawing/2014/main" id="{88DFAF0B-9966-454C-8219-C554421372E2}"/>
              </a:ext>
            </a:extLst>
          </p:cNvPr>
          <p:cNvPicPr>
            <a:picLocks noChangeAspect="1"/>
          </p:cNvPicPr>
          <p:nvPr/>
        </p:nvPicPr>
        <p:blipFill>
          <a:blip r:embed="rId2"/>
          <a:stretch>
            <a:fillRect/>
          </a:stretch>
        </p:blipFill>
        <p:spPr>
          <a:xfrm>
            <a:off x="1088749" y="3921991"/>
            <a:ext cx="7021917" cy="2652930"/>
          </a:xfrm>
          <a:prstGeom prst="rect">
            <a:avLst/>
          </a:prstGeom>
        </p:spPr>
      </p:pic>
      <p:pic>
        <p:nvPicPr>
          <p:cNvPr id="10" name="Picture 9">
            <a:extLst>
              <a:ext uri="{FF2B5EF4-FFF2-40B4-BE49-F238E27FC236}">
                <a16:creationId xmlns:a16="http://schemas.microsoft.com/office/drawing/2014/main" id="{7B21E6B0-AADD-A64D-A0CC-6AF57AF7794B}"/>
              </a:ext>
            </a:extLst>
          </p:cNvPr>
          <p:cNvPicPr>
            <a:picLocks noChangeAspect="1"/>
          </p:cNvPicPr>
          <p:nvPr/>
        </p:nvPicPr>
        <p:blipFill>
          <a:blip r:embed="rId3"/>
          <a:stretch>
            <a:fillRect/>
          </a:stretch>
        </p:blipFill>
        <p:spPr>
          <a:xfrm>
            <a:off x="643285" y="1048976"/>
            <a:ext cx="8578961" cy="3431584"/>
          </a:xfrm>
          <a:prstGeom prst="rect">
            <a:avLst/>
          </a:prstGeom>
        </p:spPr>
      </p:pic>
      <p:pic>
        <p:nvPicPr>
          <p:cNvPr id="11" name="Picture 10">
            <a:extLst>
              <a:ext uri="{FF2B5EF4-FFF2-40B4-BE49-F238E27FC236}">
                <a16:creationId xmlns:a16="http://schemas.microsoft.com/office/drawing/2014/main" id="{7B1349E8-AAE7-3344-9DA2-934180FF753E}"/>
              </a:ext>
            </a:extLst>
          </p:cNvPr>
          <p:cNvPicPr>
            <a:picLocks noChangeAspect="1"/>
          </p:cNvPicPr>
          <p:nvPr/>
        </p:nvPicPr>
        <p:blipFill>
          <a:blip r:embed="rId4"/>
          <a:stretch>
            <a:fillRect/>
          </a:stretch>
        </p:blipFill>
        <p:spPr>
          <a:xfrm>
            <a:off x="8393300" y="5389693"/>
            <a:ext cx="3312715" cy="838662"/>
          </a:xfrm>
          <a:prstGeom prst="rect">
            <a:avLst/>
          </a:prstGeom>
        </p:spPr>
      </p:pic>
    </p:spTree>
    <p:extLst>
      <p:ext uri="{BB962C8B-B14F-4D97-AF65-F5344CB8AC3E}">
        <p14:creationId xmlns:p14="http://schemas.microsoft.com/office/powerpoint/2010/main" val="37143244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3474078-16D8-2C40-8C05-B9A73AC0EBB2}"/>
              </a:ext>
            </a:extLst>
          </p:cNvPr>
          <p:cNvSpPr>
            <a:spLocks noGrp="1"/>
          </p:cNvSpPr>
          <p:nvPr>
            <p:ph type="title"/>
          </p:nvPr>
        </p:nvSpPr>
        <p:spPr>
          <a:xfrm>
            <a:off x="69707" y="82943"/>
            <a:ext cx="10515600" cy="453216"/>
          </a:xfrm>
        </p:spPr>
        <p:txBody>
          <a:bodyPr>
            <a:noAutofit/>
          </a:bodyPr>
          <a:lstStyle/>
          <a:p>
            <a:r>
              <a:rPr lang="en-US" sz="2800" dirty="0"/>
              <a:t>Homework: schedule </a:t>
            </a:r>
            <a:r>
              <a:rPr lang="en-US" sz="2800" dirty="0" err="1"/>
              <a:t>dcloud</a:t>
            </a:r>
            <a:r>
              <a:rPr lang="en-US" sz="2800" dirty="0"/>
              <a:t> lab (step 3)</a:t>
            </a:r>
          </a:p>
        </p:txBody>
      </p:sp>
      <p:pic>
        <p:nvPicPr>
          <p:cNvPr id="2" name="Picture 1">
            <a:extLst>
              <a:ext uri="{FF2B5EF4-FFF2-40B4-BE49-F238E27FC236}">
                <a16:creationId xmlns:a16="http://schemas.microsoft.com/office/drawing/2014/main" id="{DC97B40F-1FEE-1640-A7B1-B2E2710EC9D7}"/>
              </a:ext>
            </a:extLst>
          </p:cNvPr>
          <p:cNvPicPr>
            <a:picLocks noChangeAspect="1"/>
          </p:cNvPicPr>
          <p:nvPr/>
        </p:nvPicPr>
        <p:blipFill>
          <a:blip r:embed="rId2"/>
          <a:stretch>
            <a:fillRect/>
          </a:stretch>
        </p:blipFill>
        <p:spPr>
          <a:xfrm>
            <a:off x="879688" y="1495368"/>
            <a:ext cx="8039867" cy="4256927"/>
          </a:xfrm>
          <a:prstGeom prst="rect">
            <a:avLst/>
          </a:prstGeom>
        </p:spPr>
      </p:pic>
      <p:cxnSp>
        <p:nvCxnSpPr>
          <p:cNvPr id="4" name="Straight Arrow Connector 3">
            <a:extLst>
              <a:ext uri="{FF2B5EF4-FFF2-40B4-BE49-F238E27FC236}">
                <a16:creationId xmlns:a16="http://schemas.microsoft.com/office/drawing/2014/main" id="{0BFB2F25-F3C8-2A42-A44A-F34B5E084A69}"/>
              </a:ext>
            </a:extLst>
          </p:cNvPr>
          <p:cNvCxnSpPr>
            <a:cxnSpLocks/>
          </p:cNvCxnSpPr>
          <p:nvPr/>
        </p:nvCxnSpPr>
        <p:spPr>
          <a:xfrm>
            <a:off x="5461462" y="3429000"/>
            <a:ext cx="523702" cy="182880"/>
          </a:xfrm>
          <a:prstGeom prst="straightConnector1">
            <a:avLst/>
          </a:prstGeom>
          <a:ln w="25400">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C628AA30-04E6-E341-BE51-D24B6A290511}"/>
              </a:ext>
            </a:extLst>
          </p:cNvPr>
          <p:cNvPicPr>
            <a:picLocks noChangeAspect="1"/>
          </p:cNvPicPr>
          <p:nvPr/>
        </p:nvPicPr>
        <p:blipFill>
          <a:blip r:embed="rId3"/>
          <a:stretch>
            <a:fillRect/>
          </a:stretch>
        </p:blipFill>
        <p:spPr>
          <a:xfrm>
            <a:off x="3506816" y="2509237"/>
            <a:ext cx="1514071" cy="919763"/>
          </a:xfrm>
          <a:prstGeom prst="rect">
            <a:avLst/>
          </a:prstGeom>
        </p:spPr>
      </p:pic>
      <p:sp>
        <p:nvSpPr>
          <p:cNvPr id="17" name="Rectangle 16">
            <a:extLst>
              <a:ext uri="{FF2B5EF4-FFF2-40B4-BE49-F238E27FC236}">
                <a16:creationId xmlns:a16="http://schemas.microsoft.com/office/drawing/2014/main" id="{6A049890-C153-3E4F-9B5E-988CF28C710B}"/>
              </a:ext>
            </a:extLst>
          </p:cNvPr>
          <p:cNvSpPr/>
          <p:nvPr/>
        </p:nvSpPr>
        <p:spPr>
          <a:xfrm>
            <a:off x="331049" y="652171"/>
            <a:ext cx="10175631" cy="369332"/>
          </a:xfrm>
          <a:prstGeom prst="rect">
            <a:avLst/>
          </a:prstGeom>
        </p:spPr>
        <p:txBody>
          <a:bodyPr wrap="square">
            <a:spAutoFit/>
          </a:bodyPr>
          <a:lstStyle/>
          <a:p>
            <a:r>
              <a:rPr lang="en-US" dirty="0">
                <a:highlight>
                  <a:srgbClr val="FFFF00"/>
                </a:highlight>
                <a:cs typeface="Courier New" panose="02070309020205020404" pitchFamily="49" charset="0"/>
              </a:rPr>
              <a:t>Launch Remote Desktop</a:t>
            </a:r>
          </a:p>
        </p:txBody>
      </p:sp>
    </p:spTree>
    <p:extLst>
      <p:ext uri="{BB962C8B-B14F-4D97-AF65-F5344CB8AC3E}">
        <p14:creationId xmlns:p14="http://schemas.microsoft.com/office/powerpoint/2010/main" val="27858628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3474078-16D8-2C40-8C05-B9A73AC0EBB2}"/>
              </a:ext>
            </a:extLst>
          </p:cNvPr>
          <p:cNvSpPr>
            <a:spLocks noGrp="1"/>
          </p:cNvSpPr>
          <p:nvPr>
            <p:ph type="title"/>
          </p:nvPr>
        </p:nvSpPr>
        <p:spPr>
          <a:xfrm>
            <a:off x="69707" y="82943"/>
            <a:ext cx="10515600" cy="453216"/>
          </a:xfrm>
        </p:spPr>
        <p:txBody>
          <a:bodyPr>
            <a:noAutofit/>
          </a:bodyPr>
          <a:lstStyle/>
          <a:p>
            <a:r>
              <a:rPr lang="en-US" sz="2800" dirty="0"/>
              <a:t>Homework: schedule </a:t>
            </a:r>
            <a:r>
              <a:rPr lang="en-US" sz="2800" dirty="0" err="1"/>
              <a:t>dcloud</a:t>
            </a:r>
            <a:r>
              <a:rPr lang="en-US" sz="2800" dirty="0"/>
              <a:t> lab (step 4)</a:t>
            </a:r>
          </a:p>
        </p:txBody>
      </p:sp>
      <p:pic>
        <p:nvPicPr>
          <p:cNvPr id="3" name="Picture 2">
            <a:extLst>
              <a:ext uri="{FF2B5EF4-FFF2-40B4-BE49-F238E27FC236}">
                <a16:creationId xmlns:a16="http://schemas.microsoft.com/office/drawing/2014/main" id="{D008BD33-3972-6B4D-BD10-B0512B079DED}"/>
              </a:ext>
            </a:extLst>
          </p:cNvPr>
          <p:cNvPicPr>
            <a:picLocks noChangeAspect="1"/>
          </p:cNvPicPr>
          <p:nvPr/>
        </p:nvPicPr>
        <p:blipFill>
          <a:blip r:embed="rId2"/>
          <a:stretch>
            <a:fillRect/>
          </a:stretch>
        </p:blipFill>
        <p:spPr>
          <a:xfrm>
            <a:off x="4405745" y="446504"/>
            <a:ext cx="7476455" cy="5796353"/>
          </a:xfrm>
          <a:prstGeom prst="rect">
            <a:avLst/>
          </a:prstGeom>
        </p:spPr>
      </p:pic>
      <p:pic>
        <p:nvPicPr>
          <p:cNvPr id="5" name="Picture 4">
            <a:extLst>
              <a:ext uri="{FF2B5EF4-FFF2-40B4-BE49-F238E27FC236}">
                <a16:creationId xmlns:a16="http://schemas.microsoft.com/office/drawing/2014/main" id="{DD03B724-CDA0-0745-95BD-4AF6D82C820B}"/>
              </a:ext>
            </a:extLst>
          </p:cNvPr>
          <p:cNvPicPr>
            <a:picLocks noChangeAspect="1"/>
          </p:cNvPicPr>
          <p:nvPr/>
        </p:nvPicPr>
        <p:blipFill>
          <a:blip r:embed="rId3"/>
          <a:stretch>
            <a:fillRect/>
          </a:stretch>
        </p:blipFill>
        <p:spPr>
          <a:xfrm>
            <a:off x="639804" y="1345660"/>
            <a:ext cx="1157240" cy="3867420"/>
          </a:xfrm>
          <a:prstGeom prst="rect">
            <a:avLst/>
          </a:prstGeom>
        </p:spPr>
      </p:pic>
      <p:cxnSp>
        <p:nvCxnSpPr>
          <p:cNvPr id="8" name="Straight Arrow Connector 7">
            <a:extLst>
              <a:ext uri="{FF2B5EF4-FFF2-40B4-BE49-F238E27FC236}">
                <a16:creationId xmlns:a16="http://schemas.microsoft.com/office/drawing/2014/main" id="{1F77C1A8-CE0F-6A49-BBB5-210D6C260E08}"/>
              </a:ext>
            </a:extLst>
          </p:cNvPr>
          <p:cNvCxnSpPr>
            <a:cxnSpLocks/>
          </p:cNvCxnSpPr>
          <p:nvPr/>
        </p:nvCxnSpPr>
        <p:spPr>
          <a:xfrm>
            <a:off x="101982" y="4285210"/>
            <a:ext cx="523702" cy="182880"/>
          </a:xfrm>
          <a:prstGeom prst="straightConnector1">
            <a:avLst/>
          </a:prstGeom>
          <a:ln w="38100">
            <a:solidFill>
              <a:schemeClr val="accent2"/>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5A187965-4EC3-C149-8F36-A7AD58C17F8C}"/>
              </a:ext>
            </a:extLst>
          </p:cNvPr>
          <p:cNvPicPr>
            <a:picLocks noChangeAspect="1"/>
          </p:cNvPicPr>
          <p:nvPr/>
        </p:nvPicPr>
        <p:blipFill>
          <a:blip r:embed="rId4"/>
          <a:stretch>
            <a:fillRect/>
          </a:stretch>
        </p:blipFill>
        <p:spPr>
          <a:xfrm>
            <a:off x="1880470" y="3341716"/>
            <a:ext cx="10001730" cy="3352715"/>
          </a:xfrm>
          <a:prstGeom prst="rect">
            <a:avLst/>
          </a:prstGeom>
        </p:spPr>
      </p:pic>
    </p:spTree>
    <p:extLst>
      <p:ext uri="{BB962C8B-B14F-4D97-AF65-F5344CB8AC3E}">
        <p14:creationId xmlns:p14="http://schemas.microsoft.com/office/powerpoint/2010/main" val="3018675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3474078-16D8-2C40-8C05-B9A73AC0EBB2}"/>
              </a:ext>
            </a:extLst>
          </p:cNvPr>
          <p:cNvSpPr>
            <a:spLocks noGrp="1"/>
          </p:cNvSpPr>
          <p:nvPr>
            <p:ph type="title"/>
          </p:nvPr>
        </p:nvSpPr>
        <p:spPr>
          <a:xfrm>
            <a:off x="69707" y="82943"/>
            <a:ext cx="10515600" cy="453216"/>
          </a:xfrm>
        </p:spPr>
        <p:txBody>
          <a:bodyPr>
            <a:noAutofit/>
          </a:bodyPr>
          <a:lstStyle/>
          <a:p>
            <a:r>
              <a:rPr lang="en-US" sz="2800" dirty="0"/>
              <a:t>Homework: schedule </a:t>
            </a:r>
            <a:r>
              <a:rPr lang="en-US" sz="2800" dirty="0" err="1"/>
              <a:t>dcloud</a:t>
            </a:r>
            <a:r>
              <a:rPr lang="en-US" sz="2800" dirty="0"/>
              <a:t> lab (step 5)</a:t>
            </a:r>
          </a:p>
        </p:txBody>
      </p:sp>
      <p:cxnSp>
        <p:nvCxnSpPr>
          <p:cNvPr id="8" name="Straight Arrow Connector 7">
            <a:extLst>
              <a:ext uri="{FF2B5EF4-FFF2-40B4-BE49-F238E27FC236}">
                <a16:creationId xmlns:a16="http://schemas.microsoft.com/office/drawing/2014/main" id="{1F77C1A8-CE0F-6A49-BBB5-210D6C260E08}"/>
              </a:ext>
            </a:extLst>
          </p:cNvPr>
          <p:cNvCxnSpPr>
            <a:cxnSpLocks/>
          </p:cNvCxnSpPr>
          <p:nvPr/>
        </p:nvCxnSpPr>
        <p:spPr>
          <a:xfrm>
            <a:off x="2238353" y="1450570"/>
            <a:ext cx="523702" cy="182880"/>
          </a:xfrm>
          <a:prstGeom prst="straightConnector1">
            <a:avLst/>
          </a:prstGeom>
          <a:ln w="38100">
            <a:solidFill>
              <a:schemeClr val="accent2"/>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0E32BAD-4BC7-2542-BE60-F517BA344DDC}"/>
              </a:ext>
            </a:extLst>
          </p:cNvPr>
          <p:cNvPicPr>
            <a:picLocks noChangeAspect="1"/>
          </p:cNvPicPr>
          <p:nvPr/>
        </p:nvPicPr>
        <p:blipFill>
          <a:blip r:embed="rId2"/>
          <a:stretch>
            <a:fillRect/>
          </a:stretch>
        </p:blipFill>
        <p:spPr>
          <a:xfrm>
            <a:off x="2762055" y="627599"/>
            <a:ext cx="6968450" cy="6047228"/>
          </a:xfrm>
          <a:prstGeom prst="rect">
            <a:avLst/>
          </a:prstGeom>
        </p:spPr>
      </p:pic>
      <p:cxnSp>
        <p:nvCxnSpPr>
          <p:cNvPr id="9" name="Straight Arrow Connector 8">
            <a:extLst>
              <a:ext uri="{FF2B5EF4-FFF2-40B4-BE49-F238E27FC236}">
                <a16:creationId xmlns:a16="http://schemas.microsoft.com/office/drawing/2014/main" id="{34195D6C-5C80-5044-A6D8-98578DC44BA0}"/>
              </a:ext>
            </a:extLst>
          </p:cNvPr>
          <p:cNvCxnSpPr>
            <a:cxnSpLocks/>
          </p:cNvCxnSpPr>
          <p:nvPr/>
        </p:nvCxnSpPr>
        <p:spPr>
          <a:xfrm flipH="1">
            <a:off x="7825482" y="3271058"/>
            <a:ext cx="498762" cy="157942"/>
          </a:xfrm>
          <a:prstGeom prst="straightConnector1">
            <a:avLst/>
          </a:prstGeom>
          <a:ln w="38100">
            <a:solidFill>
              <a:schemeClr val="accent2"/>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78067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F469A1D-3F2F-9042-9438-4F9C78744B0F}"/>
              </a:ext>
            </a:extLst>
          </p:cNvPr>
          <p:cNvSpPr/>
          <p:nvPr/>
        </p:nvSpPr>
        <p:spPr>
          <a:xfrm>
            <a:off x="5890591" y="1363384"/>
            <a:ext cx="5410200" cy="1729704"/>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a:t>
            </a:r>
          </a:p>
          <a:p>
            <a:r>
              <a:rPr lang="en-US" sz="1330" dirty="0">
                <a:latin typeface="Courier New" panose="02070309020205020404" pitchFamily="49" charset="0"/>
                <a:cs typeface="Courier New" panose="02070309020205020404" pitchFamily="49" charset="0"/>
              </a:rPr>
              <a:t>- name: gather information from routers</a:t>
            </a:r>
          </a:p>
          <a:p>
            <a:r>
              <a:rPr lang="en-US" sz="1330" dirty="0">
                <a:latin typeface="Courier New" panose="02070309020205020404" pitchFamily="49" charset="0"/>
                <a:cs typeface="Courier New" panose="02070309020205020404" pitchFamily="49" charset="0"/>
              </a:rPr>
              <a:t>  hosts: cisco</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gather_facts</a:t>
            </a:r>
            <a:r>
              <a:rPr lang="en-US" sz="1330" dirty="0">
                <a:latin typeface="Courier New" panose="02070309020205020404" pitchFamily="49" charset="0"/>
                <a:cs typeface="Courier New" panose="02070309020205020404" pitchFamily="49" charset="0"/>
              </a:rPr>
              <a:t>: no</a:t>
            </a:r>
          </a:p>
          <a:p>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tasks:</a:t>
            </a:r>
          </a:p>
          <a:p>
            <a:r>
              <a:rPr lang="en-US" sz="1330" dirty="0">
                <a:latin typeface="Courier New" panose="02070309020205020404" pitchFamily="49" charset="0"/>
                <a:cs typeface="Courier New" panose="02070309020205020404" pitchFamily="49" charset="0"/>
              </a:rPr>
              <a:t>    - name: gather router facts</a:t>
            </a:r>
          </a:p>
          <a:p>
            <a:r>
              <a:rPr lang="en-US" sz="1330" dirty="0">
                <a:latin typeface="Courier New" panose="02070309020205020404" pitchFamily="49" charset="0"/>
                <a:cs typeface="Courier New" panose="02070309020205020404" pitchFamily="49" charset="0"/>
              </a:rPr>
              <a:t>      </a:t>
            </a:r>
            <a:r>
              <a:rPr lang="en-US" sz="1330" dirty="0" err="1">
                <a:latin typeface="Courier New" panose="02070309020205020404" pitchFamily="49" charset="0"/>
                <a:cs typeface="Courier New" panose="02070309020205020404" pitchFamily="49" charset="0"/>
              </a:rPr>
              <a:t>ios_facts</a:t>
            </a:r>
            <a:r>
              <a:rPr lang="en-US" sz="1330" dirty="0">
                <a:latin typeface="Courier New" panose="02070309020205020404" pitchFamily="49" charset="0"/>
                <a:cs typeface="Courier New" panose="02070309020205020404" pitchFamily="49" charset="0"/>
              </a:rPr>
              <a:t>:</a:t>
            </a:r>
          </a:p>
        </p:txBody>
      </p:sp>
      <p:sp>
        <p:nvSpPr>
          <p:cNvPr id="5" name="Title 1">
            <a:extLst>
              <a:ext uri="{FF2B5EF4-FFF2-40B4-BE49-F238E27FC236}">
                <a16:creationId xmlns:a16="http://schemas.microsoft.com/office/drawing/2014/main" id="{94CB5934-3F09-1744-8584-4BF8A90FCA5F}"/>
              </a:ext>
            </a:extLst>
          </p:cNvPr>
          <p:cNvSpPr>
            <a:spLocks noGrp="1"/>
          </p:cNvSpPr>
          <p:nvPr>
            <p:ph type="title"/>
          </p:nvPr>
        </p:nvSpPr>
        <p:spPr>
          <a:xfrm>
            <a:off x="69707" y="82943"/>
            <a:ext cx="10515600" cy="453216"/>
          </a:xfrm>
        </p:spPr>
        <p:txBody>
          <a:bodyPr>
            <a:noAutofit/>
          </a:bodyPr>
          <a:lstStyle/>
          <a:p>
            <a:r>
              <a:rPr lang="en-US" sz="2800" dirty="0"/>
              <a:t>Homework: gather facts</a:t>
            </a:r>
          </a:p>
        </p:txBody>
      </p:sp>
      <p:sp>
        <p:nvSpPr>
          <p:cNvPr id="6" name="TextBox 5">
            <a:extLst>
              <a:ext uri="{FF2B5EF4-FFF2-40B4-BE49-F238E27FC236}">
                <a16:creationId xmlns:a16="http://schemas.microsoft.com/office/drawing/2014/main" id="{A84B11F9-6BD7-4447-A807-A8D7B78704A3}"/>
              </a:ext>
            </a:extLst>
          </p:cNvPr>
          <p:cNvSpPr txBox="1"/>
          <p:nvPr/>
        </p:nvSpPr>
        <p:spPr>
          <a:xfrm>
            <a:off x="715617" y="1212574"/>
            <a:ext cx="4641574" cy="3156377"/>
          </a:xfrm>
          <a:prstGeom prst="rect">
            <a:avLst/>
          </a:prstGeom>
          <a:noFill/>
        </p:spPr>
        <p:txBody>
          <a:bodyPr wrap="square" rtlCol="0">
            <a:spAutoFit/>
          </a:bodyPr>
          <a:lstStyle/>
          <a:p>
            <a:pPr marL="342900" indent="-342900">
              <a:lnSpc>
                <a:spcPct val="150000"/>
              </a:lnSpc>
              <a:buAutoNum type="arabicPeriod"/>
            </a:pPr>
            <a:r>
              <a:rPr lang="en-US" dirty="0"/>
              <a:t>Create 2 </a:t>
            </a:r>
            <a:r>
              <a:rPr lang="en-US" dirty="0" err="1"/>
              <a:t>netsim</a:t>
            </a:r>
            <a:r>
              <a:rPr lang="en-US" dirty="0"/>
              <a:t> IOS devices at your laptop</a:t>
            </a:r>
          </a:p>
          <a:p>
            <a:pPr marL="342900" indent="-342900">
              <a:lnSpc>
                <a:spcPct val="150000"/>
              </a:lnSpc>
              <a:buAutoNum type="arabicPeriod"/>
            </a:pPr>
            <a:r>
              <a:rPr lang="en-US" dirty="0"/>
              <a:t>Create inventory/hosts file</a:t>
            </a:r>
          </a:p>
          <a:p>
            <a:pPr marL="342900" indent="-342900">
              <a:lnSpc>
                <a:spcPct val="150000"/>
              </a:lnSpc>
              <a:buAutoNum type="arabicPeriod"/>
            </a:pPr>
            <a:r>
              <a:rPr lang="en-US" dirty="0"/>
              <a:t>Read up on </a:t>
            </a:r>
            <a:r>
              <a:rPr lang="en-US" dirty="0" err="1"/>
              <a:t>ios</a:t>
            </a:r>
            <a:r>
              <a:rPr lang="en-US" dirty="0"/>
              <a:t> module:</a:t>
            </a:r>
            <a:br>
              <a:rPr lang="en-US" dirty="0"/>
            </a:br>
            <a:r>
              <a:rPr lang="en-US" sz="1330" dirty="0">
                <a:solidFill>
                  <a:schemeClr val="bg1"/>
                </a:solidFill>
                <a:highlight>
                  <a:srgbClr val="000080"/>
                </a:highlight>
                <a:latin typeface="Courier New" panose="02070309020205020404" pitchFamily="49" charset="0"/>
                <a:cs typeface="Courier New" panose="02070309020205020404" pitchFamily="49" charset="0"/>
              </a:rPr>
              <a:t> ansible-doc –m </a:t>
            </a:r>
            <a:r>
              <a:rPr lang="en-US" sz="1330" dirty="0" err="1">
                <a:solidFill>
                  <a:schemeClr val="bg1"/>
                </a:solidFill>
                <a:highlight>
                  <a:srgbClr val="000080"/>
                </a:highlight>
                <a:latin typeface="Courier New" panose="02070309020205020404" pitchFamily="49" charset="0"/>
                <a:cs typeface="Courier New" panose="02070309020205020404" pitchFamily="49" charset="0"/>
              </a:rPr>
              <a:t>ios_facts</a:t>
            </a:r>
            <a:endParaRPr lang="en-US" sz="1330" dirty="0">
              <a:solidFill>
                <a:schemeClr val="bg1"/>
              </a:solidFill>
              <a:highlight>
                <a:srgbClr val="000080"/>
              </a:highlight>
              <a:latin typeface="Courier New" panose="02070309020205020404" pitchFamily="49" charset="0"/>
              <a:cs typeface="Courier New" panose="02070309020205020404" pitchFamily="49" charset="0"/>
            </a:endParaRPr>
          </a:p>
          <a:p>
            <a:pPr marL="342900" indent="-342900">
              <a:lnSpc>
                <a:spcPct val="150000"/>
              </a:lnSpc>
              <a:buAutoNum type="arabicPeriod"/>
            </a:pPr>
            <a:endParaRPr lang="en-US" sz="1330" dirty="0">
              <a:solidFill>
                <a:schemeClr val="bg1"/>
              </a:solidFill>
              <a:highlight>
                <a:srgbClr val="000080"/>
              </a:highlight>
              <a:latin typeface="Courier New" panose="02070309020205020404" pitchFamily="49" charset="0"/>
              <a:cs typeface="Courier New" panose="02070309020205020404" pitchFamily="49" charset="0"/>
            </a:endParaRPr>
          </a:p>
          <a:p>
            <a:pPr marL="342900" indent="-342900">
              <a:lnSpc>
                <a:spcPct val="150000"/>
              </a:lnSpc>
              <a:buAutoNum type="arabicPeriod"/>
            </a:pPr>
            <a:r>
              <a:rPr lang="en-US" dirty="0"/>
              <a:t>Collect the facts  using this playbook</a:t>
            </a:r>
          </a:p>
          <a:p>
            <a:pPr marL="342900" indent="-342900">
              <a:lnSpc>
                <a:spcPct val="150000"/>
              </a:lnSpc>
              <a:buAutoNum type="arabicPeriod"/>
            </a:pPr>
            <a:r>
              <a:rPr lang="en-US" dirty="0"/>
              <a:t>Modify playbook to write output to file</a:t>
            </a:r>
          </a:p>
          <a:p>
            <a:pPr marL="342900" indent="-342900">
              <a:lnSpc>
                <a:spcPct val="150000"/>
              </a:lnSpc>
              <a:buAutoNum type="arabicPeriod"/>
            </a:pPr>
            <a:endParaRPr lang="en-US" dirty="0"/>
          </a:p>
        </p:txBody>
      </p:sp>
      <p:sp>
        <p:nvSpPr>
          <p:cNvPr id="7" name="Rectangle 6">
            <a:extLst>
              <a:ext uri="{FF2B5EF4-FFF2-40B4-BE49-F238E27FC236}">
                <a16:creationId xmlns:a16="http://schemas.microsoft.com/office/drawing/2014/main" id="{69C6AEB5-7864-B54D-B62C-471024C158B0}"/>
              </a:ext>
            </a:extLst>
          </p:cNvPr>
          <p:cNvSpPr/>
          <p:nvPr/>
        </p:nvSpPr>
        <p:spPr>
          <a:xfrm>
            <a:off x="5890591" y="3243899"/>
            <a:ext cx="5410200" cy="1126462"/>
          </a:xfrm>
          <a:prstGeom prst="rect">
            <a:avLst/>
          </a:prstGeom>
          <a:solidFill>
            <a:schemeClr val="accent4"/>
          </a:solidFill>
        </p:spPr>
        <p:txBody>
          <a:bodyPr wrap="square">
            <a:spAutoFit/>
          </a:bodyPr>
          <a:lstStyle/>
          <a:p>
            <a:r>
              <a:rPr lang="en-US" sz="1330" dirty="0">
                <a:latin typeface="Courier New" panose="02070309020205020404" pitchFamily="49" charset="0"/>
                <a:cs typeface="Courier New" panose="02070309020205020404" pitchFamily="49" charset="0"/>
              </a:rPr>
              <a:t>      register: </a:t>
            </a:r>
            <a:r>
              <a:rPr lang="en-US" sz="1330" dirty="0" err="1">
                <a:latin typeface="Courier New" panose="02070309020205020404" pitchFamily="49" charset="0"/>
                <a:cs typeface="Courier New" panose="02070309020205020404" pitchFamily="49" charset="0"/>
              </a:rPr>
              <a:t>device_facts</a:t>
            </a:r>
            <a:endParaRPr lang="en-US" sz="1330" dirty="0">
              <a:latin typeface="Courier New" panose="02070309020205020404" pitchFamily="49" charset="0"/>
              <a:cs typeface="Courier New" panose="02070309020205020404" pitchFamily="49" charset="0"/>
            </a:endParaRPr>
          </a:p>
          <a:p>
            <a:r>
              <a:rPr lang="en-US" sz="1330" dirty="0">
                <a:latin typeface="Courier New" panose="02070309020205020404" pitchFamily="49" charset="0"/>
                <a:cs typeface="Courier New" panose="02070309020205020404" pitchFamily="49" charset="0"/>
              </a:rPr>
              <a:t>  </a:t>
            </a:r>
          </a:p>
          <a:p>
            <a:r>
              <a:rPr lang="en-US" sz="1330" dirty="0">
                <a:latin typeface="Courier New" panose="02070309020205020404" pitchFamily="49" charset="0"/>
                <a:cs typeface="Courier New" panose="02070309020205020404" pitchFamily="49" charset="0"/>
              </a:rPr>
              <a:t>- name: write </a:t>
            </a:r>
            <a:r>
              <a:rPr lang="en-US" sz="1330" dirty="0" err="1">
                <a:latin typeface="Courier New" panose="02070309020205020404" pitchFamily="49" charset="0"/>
                <a:cs typeface="Courier New" panose="02070309020205020404" pitchFamily="49" charset="0"/>
              </a:rPr>
              <a:t>device_facts</a:t>
            </a:r>
            <a:r>
              <a:rPr lang="en-US" sz="1330" dirty="0">
                <a:latin typeface="Courier New" panose="02070309020205020404" pitchFamily="49" charset="0"/>
                <a:cs typeface="Courier New" panose="02070309020205020404" pitchFamily="49" charset="0"/>
              </a:rPr>
              <a:t> to file</a:t>
            </a:r>
          </a:p>
          <a:p>
            <a:r>
              <a:rPr lang="en-US" sz="133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copy:</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     ---- fill up the rest here --</a:t>
            </a:r>
            <a:endParaRPr lang="en-US" sz="133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100693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BAA54-7660-6A49-BD2B-0982FCFBAB23}"/>
              </a:ext>
            </a:extLst>
          </p:cNvPr>
          <p:cNvSpPr>
            <a:spLocks noGrp="1"/>
          </p:cNvSpPr>
          <p:nvPr>
            <p:ph type="title"/>
          </p:nvPr>
        </p:nvSpPr>
        <p:spPr>
          <a:xfrm>
            <a:off x="76201" y="80100"/>
            <a:ext cx="4648199" cy="372287"/>
          </a:xfrm>
        </p:spPr>
        <p:txBody>
          <a:bodyPr>
            <a:normAutofit fontScale="90000"/>
          </a:bodyPr>
          <a:lstStyle/>
          <a:p>
            <a:r>
              <a:rPr lang="en-US" sz="2800" dirty="0"/>
              <a:t>Architecture</a:t>
            </a:r>
          </a:p>
        </p:txBody>
      </p:sp>
      <p:grpSp>
        <p:nvGrpSpPr>
          <p:cNvPr id="57" name="Group 56">
            <a:extLst>
              <a:ext uri="{FF2B5EF4-FFF2-40B4-BE49-F238E27FC236}">
                <a16:creationId xmlns:a16="http://schemas.microsoft.com/office/drawing/2014/main" id="{7BDED7D8-9FD4-0847-B2B3-DB2895654627}"/>
              </a:ext>
            </a:extLst>
          </p:cNvPr>
          <p:cNvGrpSpPr/>
          <p:nvPr/>
        </p:nvGrpSpPr>
        <p:grpSpPr>
          <a:xfrm>
            <a:off x="2846910" y="3788602"/>
            <a:ext cx="4434686" cy="2345473"/>
            <a:chOff x="2110742" y="4284547"/>
            <a:chExt cx="4434686" cy="2345473"/>
          </a:xfrm>
        </p:grpSpPr>
        <p:sp>
          <p:nvSpPr>
            <p:cNvPr id="4" name="Rectangle 3">
              <a:extLst>
                <a:ext uri="{FF2B5EF4-FFF2-40B4-BE49-F238E27FC236}">
                  <a16:creationId xmlns:a16="http://schemas.microsoft.com/office/drawing/2014/main" id="{7CD1563B-2348-CB47-AEFB-5E3E0EB8B0C0}"/>
                </a:ext>
              </a:extLst>
            </p:cNvPr>
            <p:cNvSpPr/>
            <p:nvPr/>
          </p:nvSpPr>
          <p:spPr>
            <a:xfrm>
              <a:off x="2113281" y="4318044"/>
              <a:ext cx="3149600" cy="1188720"/>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Ansible</a:t>
              </a:r>
            </a:p>
          </p:txBody>
        </p:sp>
        <p:sp>
          <p:nvSpPr>
            <p:cNvPr id="5" name="Rounded Rectangle 4">
              <a:extLst>
                <a:ext uri="{FF2B5EF4-FFF2-40B4-BE49-F238E27FC236}">
                  <a16:creationId xmlns:a16="http://schemas.microsoft.com/office/drawing/2014/main" id="{E677A29A-9FB3-C643-9E1D-D02292B13E87}"/>
                </a:ext>
              </a:extLst>
            </p:cNvPr>
            <p:cNvSpPr/>
            <p:nvPr/>
          </p:nvSpPr>
          <p:spPr>
            <a:xfrm>
              <a:off x="2110742" y="5435645"/>
              <a:ext cx="1391920" cy="6096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Core</a:t>
              </a:r>
              <a:br>
                <a:rPr lang="en-US" dirty="0"/>
              </a:br>
              <a:r>
                <a:rPr lang="en-US" dirty="0"/>
                <a:t>Modules</a:t>
              </a:r>
            </a:p>
          </p:txBody>
        </p:sp>
        <p:sp>
          <p:nvSpPr>
            <p:cNvPr id="7" name="Rounded Rectangle 6">
              <a:extLst>
                <a:ext uri="{FF2B5EF4-FFF2-40B4-BE49-F238E27FC236}">
                  <a16:creationId xmlns:a16="http://schemas.microsoft.com/office/drawing/2014/main" id="{E2F7FE0E-4F9F-7646-BE8B-10D10D4046D9}"/>
                </a:ext>
              </a:extLst>
            </p:cNvPr>
            <p:cNvSpPr/>
            <p:nvPr/>
          </p:nvSpPr>
          <p:spPr>
            <a:xfrm>
              <a:off x="5153508" y="4284547"/>
              <a:ext cx="1391920" cy="1325563"/>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Connection</a:t>
              </a:r>
              <a:br>
                <a:rPr lang="en-US" dirty="0"/>
              </a:br>
              <a:r>
                <a:rPr lang="en-US" dirty="0"/>
                <a:t>plugins</a:t>
              </a:r>
            </a:p>
          </p:txBody>
        </p:sp>
        <p:sp>
          <p:nvSpPr>
            <p:cNvPr id="9" name="Rounded Rectangle 8">
              <a:extLst>
                <a:ext uri="{FF2B5EF4-FFF2-40B4-BE49-F238E27FC236}">
                  <a16:creationId xmlns:a16="http://schemas.microsoft.com/office/drawing/2014/main" id="{A70A1A20-3785-5E4E-ADA7-32D1F27CD353}"/>
                </a:ext>
              </a:extLst>
            </p:cNvPr>
            <p:cNvSpPr/>
            <p:nvPr/>
          </p:nvSpPr>
          <p:spPr>
            <a:xfrm>
              <a:off x="3849012" y="5435645"/>
              <a:ext cx="1391920" cy="6096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Plugins</a:t>
              </a:r>
            </a:p>
          </p:txBody>
        </p:sp>
        <p:sp>
          <p:nvSpPr>
            <p:cNvPr id="10" name="TextBox 9">
              <a:extLst>
                <a:ext uri="{FF2B5EF4-FFF2-40B4-BE49-F238E27FC236}">
                  <a16:creationId xmlns:a16="http://schemas.microsoft.com/office/drawing/2014/main" id="{55275D13-5598-1047-992F-A91F0C0FD0A4}"/>
                </a:ext>
              </a:extLst>
            </p:cNvPr>
            <p:cNvSpPr txBox="1"/>
            <p:nvPr/>
          </p:nvSpPr>
          <p:spPr>
            <a:xfrm>
              <a:off x="3865883" y="6045245"/>
              <a:ext cx="1981312" cy="584775"/>
            </a:xfrm>
            <a:prstGeom prst="rect">
              <a:avLst/>
            </a:prstGeom>
            <a:noFill/>
          </p:spPr>
          <p:txBody>
            <a:bodyPr wrap="none" rtlCol="0">
              <a:spAutoFit/>
            </a:bodyPr>
            <a:lstStyle/>
            <a:p>
              <a:r>
                <a:rPr lang="en-US" sz="1600" dirty="0"/>
                <a:t>For email, </a:t>
              </a:r>
            </a:p>
            <a:p>
              <a:r>
                <a:rPr lang="en-US" sz="1600" dirty="0" err="1"/>
                <a:t>stdout</a:t>
              </a:r>
              <a:r>
                <a:rPr lang="en-US" sz="1600" dirty="0"/>
                <a:t> callback(s </a:t>
              </a:r>
              <a:r>
                <a:rPr lang="en-US" sz="1600" dirty="0" err="1"/>
                <a:t>etc</a:t>
              </a:r>
              <a:r>
                <a:rPr lang="en-US" sz="1600" dirty="0"/>
                <a:t> )</a:t>
              </a:r>
            </a:p>
          </p:txBody>
        </p:sp>
      </p:grpSp>
      <p:grpSp>
        <p:nvGrpSpPr>
          <p:cNvPr id="50" name="Group 49">
            <a:extLst>
              <a:ext uri="{FF2B5EF4-FFF2-40B4-BE49-F238E27FC236}">
                <a16:creationId xmlns:a16="http://schemas.microsoft.com/office/drawing/2014/main" id="{548773AE-8D27-EE47-85CF-D5906E3884BA}"/>
              </a:ext>
            </a:extLst>
          </p:cNvPr>
          <p:cNvGrpSpPr/>
          <p:nvPr/>
        </p:nvGrpSpPr>
        <p:grpSpPr>
          <a:xfrm>
            <a:off x="1198449" y="3811304"/>
            <a:ext cx="1309716" cy="1910716"/>
            <a:chOff x="462281" y="4307249"/>
            <a:chExt cx="1309716" cy="1910716"/>
          </a:xfrm>
        </p:grpSpPr>
        <p:sp>
          <p:nvSpPr>
            <p:cNvPr id="11" name="Rounded Rectangle 10">
              <a:extLst>
                <a:ext uri="{FF2B5EF4-FFF2-40B4-BE49-F238E27FC236}">
                  <a16:creationId xmlns:a16="http://schemas.microsoft.com/office/drawing/2014/main" id="{AB283F0C-0684-9247-B037-4A5FA519B0D2}"/>
                </a:ext>
              </a:extLst>
            </p:cNvPr>
            <p:cNvSpPr/>
            <p:nvPr/>
          </p:nvSpPr>
          <p:spPr>
            <a:xfrm>
              <a:off x="486757" y="4307249"/>
              <a:ext cx="1285240" cy="883919"/>
            </a:xfrm>
            <a:prstGeom prst="round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Hosts</a:t>
              </a:r>
              <a:br>
                <a:rPr lang="en-US" dirty="0"/>
              </a:br>
              <a:r>
                <a:rPr lang="en-US" dirty="0"/>
                <a:t>inventory</a:t>
              </a:r>
            </a:p>
          </p:txBody>
        </p:sp>
        <p:sp>
          <p:nvSpPr>
            <p:cNvPr id="12" name="Rounded Rectangle 11">
              <a:extLst>
                <a:ext uri="{FF2B5EF4-FFF2-40B4-BE49-F238E27FC236}">
                  <a16:creationId xmlns:a16="http://schemas.microsoft.com/office/drawing/2014/main" id="{E482C084-1A03-4249-85E7-4060FCFA2D81}"/>
                </a:ext>
              </a:extLst>
            </p:cNvPr>
            <p:cNvSpPr/>
            <p:nvPr/>
          </p:nvSpPr>
          <p:spPr>
            <a:xfrm>
              <a:off x="462281" y="5445806"/>
              <a:ext cx="1285240" cy="772159"/>
            </a:xfrm>
            <a:prstGeom prst="round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Playbooks</a:t>
              </a:r>
            </a:p>
          </p:txBody>
        </p:sp>
      </p:grpSp>
      <p:grpSp>
        <p:nvGrpSpPr>
          <p:cNvPr id="56" name="Group 55">
            <a:extLst>
              <a:ext uri="{FF2B5EF4-FFF2-40B4-BE49-F238E27FC236}">
                <a16:creationId xmlns:a16="http://schemas.microsoft.com/office/drawing/2014/main" id="{423BBBD7-81DE-AE4B-9B2E-3B60B4B36FA3}"/>
              </a:ext>
            </a:extLst>
          </p:cNvPr>
          <p:cNvGrpSpPr/>
          <p:nvPr/>
        </p:nvGrpSpPr>
        <p:grpSpPr>
          <a:xfrm>
            <a:off x="1757242" y="623900"/>
            <a:ext cx="6720852" cy="3052763"/>
            <a:chOff x="1026160" y="1172440"/>
            <a:chExt cx="6720852" cy="3052763"/>
          </a:xfrm>
        </p:grpSpPr>
        <p:sp>
          <p:nvSpPr>
            <p:cNvPr id="45" name="TextBox 44">
              <a:extLst>
                <a:ext uri="{FF2B5EF4-FFF2-40B4-BE49-F238E27FC236}">
                  <a16:creationId xmlns:a16="http://schemas.microsoft.com/office/drawing/2014/main" id="{27B3474C-A680-3643-BF80-98FBC7EDDA7F}"/>
                </a:ext>
              </a:extLst>
            </p:cNvPr>
            <p:cNvSpPr txBox="1"/>
            <p:nvPr/>
          </p:nvSpPr>
          <p:spPr>
            <a:xfrm>
              <a:off x="6906717" y="2621279"/>
              <a:ext cx="840295" cy="307777"/>
            </a:xfrm>
            <a:prstGeom prst="rect">
              <a:avLst/>
            </a:prstGeom>
            <a:noFill/>
          </p:spPr>
          <p:txBody>
            <a:bodyPr wrap="none" rtlCol="0">
              <a:spAutoFit/>
            </a:bodyPr>
            <a:lstStyle/>
            <a:p>
              <a:r>
                <a:rPr lang="en-US" sz="1400" dirty="0"/>
                <a:t>csr1000v</a:t>
              </a:r>
            </a:p>
          </p:txBody>
        </p:sp>
        <p:sp>
          <p:nvSpPr>
            <p:cNvPr id="17" name="Left Brace 16">
              <a:extLst>
                <a:ext uri="{FF2B5EF4-FFF2-40B4-BE49-F238E27FC236}">
                  <a16:creationId xmlns:a16="http://schemas.microsoft.com/office/drawing/2014/main" id="{4A57F733-5B67-904B-A6B2-6F7B58669F10}"/>
                </a:ext>
              </a:extLst>
            </p:cNvPr>
            <p:cNvSpPr/>
            <p:nvPr/>
          </p:nvSpPr>
          <p:spPr>
            <a:xfrm rot="16200000">
              <a:off x="5592017" y="2381867"/>
              <a:ext cx="514903" cy="165608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Right Arrow 17">
              <a:extLst>
                <a:ext uri="{FF2B5EF4-FFF2-40B4-BE49-F238E27FC236}">
                  <a16:creationId xmlns:a16="http://schemas.microsoft.com/office/drawing/2014/main" id="{FD4ED4BC-E5E6-9E43-BEE4-5C7E9D5046E8}"/>
                </a:ext>
              </a:extLst>
            </p:cNvPr>
            <p:cNvSpPr/>
            <p:nvPr/>
          </p:nvSpPr>
          <p:spPr>
            <a:xfrm rot="16200000">
              <a:off x="5515149" y="3765542"/>
              <a:ext cx="698500" cy="2208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F25D56C2-63E7-A948-BD37-64E26A74E0B7}"/>
                </a:ext>
              </a:extLst>
            </p:cNvPr>
            <p:cNvPicPr>
              <a:picLocks noChangeAspect="1"/>
            </p:cNvPicPr>
            <p:nvPr/>
          </p:nvPicPr>
          <p:blipFill>
            <a:blip r:embed="rId2"/>
            <a:stretch>
              <a:fillRect/>
            </a:stretch>
          </p:blipFill>
          <p:spPr>
            <a:xfrm>
              <a:off x="5332097" y="1982282"/>
              <a:ext cx="901313" cy="940501"/>
            </a:xfrm>
            <a:prstGeom prst="rect">
              <a:avLst/>
            </a:prstGeom>
          </p:spPr>
        </p:pic>
        <p:cxnSp>
          <p:nvCxnSpPr>
            <p:cNvPr id="22" name="Elbow Connector 21">
              <a:extLst>
                <a:ext uri="{FF2B5EF4-FFF2-40B4-BE49-F238E27FC236}">
                  <a16:creationId xmlns:a16="http://schemas.microsoft.com/office/drawing/2014/main" id="{180AEEA9-AD82-7D47-ADC5-8EFE48E54645}"/>
                </a:ext>
              </a:extLst>
            </p:cNvPr>
            <p:cNvCxnSpPr/>
            <p:nvPr/>
          </p:nvCxnSpPr>
          <p:spPr>
            <a:xfrm rot="10800000" flipV="1">
              <a:off x="1026160" y="2621279"/>
              <a:ext cx="3870960" cy="1430617"/>
            </a:xfrm>
            <a:prstGeom prst="bentConnector3">
              <a:avLst>
                <a:gd name="adj1" fmla="val 10013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85CCDB36-6A6D-2B49-9427-CFC3D492083D}"/>
                </a:ext>
              </a:extLst>
            </p:cNvPr>
            <p:cNvSpPr txBox="1"/>
            <p:nvPr/>
          </p:nvSpPr>
          <p:spPr>
            <a:xfrm>
              <a:off x="5585093" y="1172440"/>
              <a:ext cx="1836272" cy="646331"/>
            </a:xfrm>
            <a:prstGeom prst="rect">
              <a:avLst/>
            </a:prstGeom>
            <a:noFill/>
          </p:spPr>
          <p:txBody>
            <a:bodyPr wrap="none" rtlCol="0">
              <a:spAutoFit/>
            </a:bodyPr>
            <a:lstStyle/>
            <a:p>
              <a:r>
                <a:rPr lang="en-US" dirty="0"/>
                <a:t>Intranet/internet </a:t>
              </a:r>
            </a:p>
            <a:p>
              <a:r>
                <a:rPr lang="en-US" dirty="0"/>
                <a:t>cloud</a:t>
              </a:r>
            </a:p>
          </p:txBody>
        </p:sp>
        <p:pic>
          <p:nvPicPr>
            <p:cNvPr id="44" name="Picture 43">
              <a:extLst>
                <a:ext uri="{FF2B5EF4-FFF2-40B4-BE49-F238E27FC236}">
                  <a16:creationId xmlns:a16="http://schemas.microsoft.com/office/drawing/2014/main" id="{15DC6A5E-25FC-9048-A453-7392124F05F8}"/>
                </a:ext>
              </a:extLst>
            </p:cNvPr>
            <p:cNvPicPr>
              <a:picLocks noChangeAspect="1"/>
            </p:cNvPicPr>
            <p:nvPr/>
          </p:nvPicPr>
          <p:blipFill>
            <a:blip r:embed="rId3"/>
            <a:stretch>
              <a:fillRect/>
            </a:stretch>
          </p:blipFill>
          <p:spPr>
            <a:xfrm>
              <a:off x="6503229" y="2150157"/>
              <a:ext cx="950205" cy="524975"/>
            </a:xfrm>
            <a:prstGeom prst="rect">
              <a:avLst/>
            </a:prstGeom>
          </p:spPr>
        </p:pic>
        <p:sp>
          <p:nvSpPr>
            <p:cNvPr id="52" name="TextBox 51">
              <a:extLst>
                <a:ext uri="{FF2B5EF4-FFF2-40B4-BE49-F238E27FC236}">
                  <a16:creationId xmlns:a16="http://schemas.microsoft.com/office/drawing/2014/main" id="{5EAF7DD8-225A-1547-ABB9-5014ECDBF569}"/>
                </a:ext>
              </a:extLst>
            </p:cNvPr>
            <p:cNvSpPr txBox="1"/>
            <p:nvPr/>
          </p:nvSpPr>
          <p:spPr>
            <a:xfrm>
              <a:off x="4727870" y="1705337"/>
              <a:ext cx="722314" cy="646331"/>
            </a:xfrm>
            <a:prstGeom prst="rect">
              <a:avLst/>
            </a:prstGeom>
            <a:noFill/>
          </p:spPr>
          <p:txBody>
            <a:bodyPr wrap="none" rtlCol="0">
              <a:spAutoFit/>
            </a:bodyPr>
            <a:lstStyle/>
            <a:p>
              <a:r>
                <a:rPr lang="en-US" dirty="0"/>
                <a:t>Aws, </a:t>
              </a:r>
            </a:p>
            <a:p>
              <a:r>
                <a:rPr lang="en-US" dirty="0"/>
                <a:t>Azure</a:t>
              </a:r>
            </a:p>
          </p:txBody>
        </p:sp>
      </p:grpSp>
      <p:grpSp>
        <p:nvGrpSpPr>
          <p:cNvPr id="76" name="Group 75">
            <a:extLst>
              <a:ext uri="{FF2B5EF4-FFF2-40B4-BE49-F238E27FC236}">
                <a16:creationId xmlns:a16="http://schemas.microsoft.com/office/drawing/2014/main" id="{9C45D5CE-BF43-AF47-9B93-3C468470929A}"/>
              </a:ext>
            </a:extLst>
          </p:cNvPr>
          <p:cNvGrpSpPr/>
          <p:nvPr/>
        </p:nvGrpSpPr>
        <p:grpSpPr>
          <a:xfrm>
            <a:off x="7426629" y="3319191"/>
            <a:ext cx="2267308" cy="2350289"/>
            <a:chOff x="6736811" y="3639075"/>
            <a:chExt cx="2267308" cy="2350289"/>
          </a:xfrm>
        </p:grpSpPr>
        <p:pic>
          <p:nvPicPr>
            <p:cNvPr id="13" name="Picture 12">
              <a:extLst>
                <a:ext uri="{FF2B5EF4-FFF2-40B4-BE49-F238E27FC236}">
                  <a16:creationId xmlns:a16="http://schemas.microsoft.com/office/drawing/2014/main" id="{3913851E-98F7-6A4D-9EE1-B587DE0F8EF4}"/>
                </a:ext>
              </a:extLst>
            </p:cNvPr>
            <p:cNvPicPr>
              <a:picLocks noChangeAspect="1"/>
            </p:cNvPicPr>
            <p:nvPr/>
          </p:nvPicPr>
          <p:blipFill>
            <a:blip r:embed="rId4"/>
            <a:stretch>
              <a:fillRect/>
            </a:stretch>
          </p:blipFill>
          <p:spPr>
            <a:xfrm>
              <a:off x="8094263" y="4373924"/>
              <a:ext cx="701370" cy="883919"/>
            </a:xfrm>
            <a:prstGeom prst="rect">
              <a:avLst/>
            </a:prstGeom>
          </p:spPr>
        </p:pic>
        <p:sp>
          <p:nvSpPr>
            <p:cNvPr id="15" name="Right Arrow 14">
              <a:extLst>
                <a:ext uri="{FF2B5EF4-FFF2-40B4-BE49-F238E27FC236}">
                  <a16:creationId xmlns:a16="http://schemas.microsoft.com/office/drawing/2014/main" id="{344B9EB8-AF21-5E44-B014-A08CFDF8B0AB}"/>
                </a:ext>
              </a:extLst>
            </p:cNvPr>
            <p:cNvSpPr/>
            <p:nvPr/>
          </p:nvSpPr>
          <p:spPr>
            <a:xfrm>
              <a:off x="6736811" y="4769526"/>
              <a:ext cx="698500" cy="2208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eft Brace 15">
              <a:extLst>
                <a:ext uri="{FF2B5EF4-FFF2-40B4-BE49-F238E27FC236}">
                  <a16:creationId xmlns:a16="http://schemas.microsoft.com/office/drawing/2014/main" id="{1CE9364F-9767-334F-9B89-6DA5DAA11B72}"/>
                </a:ext>
              </a:extLst>
            </p:cNvPr>
            <p:cNvSpPr/>
            <p:nvPr/>
          </p:nvSpPr>
          <p:spPr>
            <a:xfrm>
              <a:off x="7507335" y="4051897"/>
              <a:ext cx="514903" cy="165608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3" name="Picture 42">
              <a:extLst>
                <a:ext uri="{FF2B5EF4-FFF2-40B4-BE49-F238E27FC236}">
                  <a16:creationId xmlns:a16="http://schemas.microsoft.com/office/drawing/2014/main" id="{38FEF688-F78A-4C46-BA23-6B9974728B00}"/>
                </a:ext>
              </a:extLst>
            </p:cNvPr>
            <p:cNvPicPr>
              <a:picLocks noChangeAspect="1"/>
            </p:cNvPicPr>
            <p:nvPr/>
          </p:nvPicPr>
          <p:blipFill>
            <a:blip r:embed="rId5"/>
            <a:stretch>
              <a:fillRect/>
            </a:stretch>
          </p:blipFill>
          <p:spPr>
            <a:xfrm>
              <a:off x="8102654" y="5506764"/>
              <a:ext cx="800100" cy="482600"/>
            </a:xfrm>
            <a:prstGeom prst="rect">
              <a:avLst/>
            </a:prstGeom>
          </p:spPr>
        </p:pic>
        <p:grpSp>
          <p:nvGrpSpPr>
            <p:cNvPr id="75" name="Group 74">
              <a:extLst>
                <a:ext uri="{FF2B5EF4-FFF2-40B4-BE49-F238E27FC236}">
                  <a16:creationId xmlns:a16="http://schemas.microsoft.com/office/drawing/2014/main" id="{49D20E9A-6901-814B-A18C-F3567EBAB0A5}"/>
                </a:ext>
              </a:extLst>
            </p:cNvPr>
            <p:cNvGrpSpPr/>
            <p:nvPr/>
          </p:nvGrpSpPr>
          <p:grpSpPr>
            <a:xfrm>
              <a:off x="8204019" y="3639075"/>
              <a:ext cx="800100" cy="524975"/>
              <a:chOff x="8204019" y="3639075"/>
              <a:chExt cx="800100" cy="524975"/>
            </a:xfrm>
          </p:grpSpPr>
          <p:sp>
            <p:nvSpPr>
              <p:cNvPr id="58" name="Rounded Rectangle 57">
                <a:extLst>
                  <a:ext uri="{FF2B5EF4-FFF2-40B4-BE49-F238E27FC236}">
                    <a16:creationId xmlns:a16="http://schemas.microsoft.com/office/drawing/2014/main" id="{A53684D9-96B8-CF4A-825E-B57751B35A43}"/>
                  </a:ext>
                </a:extLst>
              </p:cNvPr>
              <p:cNvSpPr/>
              <p:nvPr/>
            </p:nvSpPr>
            <p:spPr>
              <a:xfrm>
                <a:off x="8204021" y="3639075"/>
                <a:ext cx="800098" cy="320220"/>
              </a:xfrm>
              <a:prstGeom prst="round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127.0.0.1</a:t>
                </a:r>
              </a:p>
            </p:txBody>
          </p:sp>
          <p:cxnSp>
            <p:nvCxnSpPr>
              <p:cNvPr id="61" name="Straight Connector 60">
                <a:extLst>
                  <a:ext uri="{FF2B5EF4-FFF2-40B4-BE49-F238E27FC236}">
                    <a16:creationId xmlns:a16="http://schemas.microsoft.com/office/drawing/2014/main" id="{3A5544F5-1BC7-5943-83FC-A713E0AE4050}"/>
                  </a:ext>
                </a:extLst>
              </p:cNvPr>
              <p:cNvCxnSpPr>
                <a:cxnSpLocks/>
              </p:cNvCxnSpPr>
              <p:nvPr/>
            </p:nvCxnSpPr>
            <p:spPr>
              <a:xfrm flipV="1">
                <a:off x="8614006" y="3959295"/>
                <a:ext cx="0" cy="184805"/>
              </a:xfrm>
              <a:prstGeom prst="line">
                <a:avLst/>
              </a:prstGeom>
              <a:ln w="34925"/>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F207B9C-9917-0746-981D-4E96293027FE}"/>
                  </a:ext>
                </a:extLst>
              </p:cNvPr>
              <p:cNvCxnSpPr>
                <a:cxnSpLocks/>
              </p:cNvCxnSpPr>
              <p:nvPr/>
            </p:nvCxnSpPr>
            <p:spPr>
              <a:xfrm>
                <a:off x="8204019" y="4164050"/>
                <a:ext cx="800100" cy="0"/>
              </a:xfrm>
              <a:prstGeom prst="line">
                <a:avLst/>
              </a:prstGeom>
              <a:ln w="34925"/>
            </p:spPr>
            <p:style>
              <a:lnRef idx="1">
                <a:schemeClr val="accent1"/>
              </a:lnRef>
              <a:fillRef idx="0">
                <a:schemeClr val="accent1"/>
              </a:fillRef>
              <a:effectRef idx="0">
                <a:schemeClr val="accent1"/>
              </a:effectRef>
              <a:fontRef idx="minor">
                <a:schemeClr val="tx1"/>
              </a:fontRef>
            </p:style>
          </p:cxnSp>
        </p:grpSp>
      </p:grpSp>
      <p:grpSp>
        <p:nvGrpSpPr>
          <p:cNvPr id="8" name="Group 7">
            <a:extLst>
              <a:ext uri="{FF2B5EF4-FFF2-40B4-BE49-F238E27FC236}">
                <a16:creationId xmlns:a16="http://schemas.microsoft.com/office/drawing/2014/main" id="{BE37E590-2897-484E-A321-2AC60532BF94}"/>
              </a:ext>
            </a:extLst>
          </p:cNvPr>
          <p:cNvGrpSpPr/>
          <p:nvPr/>
        </p:nvGrpSpPr>
        <p:grpSpPr>
          <a:xfrm>
            <a:off x="4099365" y="2389943"/>
            <a:ext cx="940631" cy="1088119"/>
            <a:chOff x="3823572" y="1237622"/>
            <a:chExt cx="940631" cy="1088119"/>
          </a:xfrm>
        </p:grpSpPr>
        <p:grpSp>
          <p:nvGrpSpPr>
            <p:cNvPr id="28" name="Group 27">
              <a:extLst>
                <a:ext uri="{FF2B5EF4-FFF2-40B4-BE49-F238E27FC236}">
                  <a16:creationId xmlns:a16="http://schemas.microsoft.com/office/drawing/2014/main" id="{CC7AEBD2-5470-1543-B5EC-3952EEFE0647}"/>
                </a:ext>
              </a:extLst>
            </p:cNvPr>
            <p:cNvGrpSpPr/>
            <p:nvPr/>
          </p:nvGrpSpPr>
          <p:grpSpPr>
            <a:xfrm>
              <a:off x="3823572" y="1237622"/>
              <a:ext cx="548640" cy="875487"/>
              <a:chOff x="2346960" y="3209907"/>
              <a:chExt cx="591822" cy="939616"/>
            </a:xfrm>
          </p:grpSpPr>
          <p:sp>
            <p:nvSpPr>
              <p:cNvPr id="29" name="Oval 28">
                <a:extLst>
                  <a:ext uri="{FF2B5EF4-FFF2-40B4-BE49-F238E27FC236}">
                    <a16:creationId xmlns:a16="http://schemas.microsoft.com/office/drawing/2014/main" id="{4E44BD1C-BE27-564A-91FB-2E500F4751F9}"/>
                  </a:ext>
                </a:extLst>
              </p:cNvPr>
              <p:cNvSpPr/>
              <p:nvPr/>
            </p:nvSpPr>
            <p:spPr>
              <a:xfrm>
                <a:off x="2479040" y="3209907"/>
                <a:ext cx="327662" cy="316795"/>
              </a:xfrm>
              <a:prstGeom prst="ellipse">
                <a:avLst/>
              </a:prstGeom>
              <a:solidFill>
                <a:schemeClr val="bg1"/>
              </a:solidFill>
              <a:ln w="476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c 29">
                <a:extLst>
                  <a:ext uri="{FF2B5EF4-FFF2-40B4-BE49-F238E27FC236}">
                    <a16:creationId xmlns:a16="http://schemas.microsoft.com/office/drawing/2014/main" id="{3CA7831C-CC30-F84B-81A3-D6751CA86EFC}"/>
                  </a:ext>
                </a:extLst>
              </p:cNvPr>
              <p:cNvSpPr/>
              <p:nvPr/>
            </p:nvSpPr>
            <p:spPr>
              <a:xfrm>
                <a:off x="2346960" y="3560199"/>
                <a:ext cx="591822" cy="589324"/>
              </a:xfrm>
              <a:prstGeom prst="arc">
                <a:avLst>
                  <a:gd name="adj1" fmla="val 10908578"/>
                  <a:gd name="adj2" fmla="val 0"/>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C139D30F-3C52-744F-88A9-F0369E40FB3F}"/>
                </a:ext>
              </a:extLst>
            </p:cNvPr>
            <p:cNvGrpSpPr/>
            <p:nvPr/>
          </p:nvGrpSpPr>
          <p:grpSpPr>
            <a:xfrm>
              <a:off x="4215563" y="1450254"/>
              <a:ext cx="548640" cy="875487"/>
              <a:chOff x="2346960" y="3209907"/>
              <a:chExt cx="591822" cy="939616"/>
            </a:xfrm>
          </p:grpSpPr>
          <p:sp>
            <p:nvSpPr>
              <p:cNvPr id="32" name="Oval 31">
                <a:extLst>
                  <a:ext uri="{FF2B5EF4-FFF2-40B4-BE49-F238E27FC236}">
                    <a16:creationId xmlns:a16="http://schemas.microsoft.com/office/drawing/2014/main" id="{B931F9ED-3084-9240-B9F2-AAA3DFBAEDDE}"/>
                  </a:ext>
                </a:extLst>
              </p:cNvPr>
              <p:cNvSpPr/>
              <p:nvPr/>
            </p:nvSpPr>
            <p:spPr>
              <a:xfrm>
                <a:off x="2479040" y="3209907"/>
                <a:ext cx="327662" cy="316795"/>
              </a:xfrm>
              <a:prstGeom prst="ellipse">
                <a:avLst/>
              </a:prstGeom>
              <a:solidFill>
                <a:schemeClr val="bg1"/>
              </a:solidFill>
              <a:ln w="476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Arc 32">
                <a:extLst>
                  <a:ext uri="{FF2B5EF4-FFF2-40B4-BE49-F238E27FC236}">
                    <a16:creationId xmlns:a16="http://schemas.microsoft.com/office/drawing/2014/main" id="{401A908F-4304-B845-9B67-D14746280F5D}"/>
                  </a:ext>
                </a:extLst>
              </p:cNvPr>
              <p:cNvSpPr/>
              <p:nvPr/>
            </p:nvSpPr>
            <p:spPr>
              <a:xfrm>
                <a:off x="2346960" y="3560199"/>
                <a:ext cx="591822" cy="589324"/>
              </a:xfrm>
              <a:prstGeom prst="arc">
                <a:avLst>
                  <a:gd name="adj1" fmla="val 10908578"/>
                  <a:gd name="adj2" fmla="val 0"/>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20" name="Group 19">
            <a:extLst>
              <a:ext uri="{FF2B5EF4-FFF2-40B4-BE49-F238E27FC236}">
                <a16:creationId xmlns:a16="http://schemas.microsoft.com/office/drawing/2014/main" id="{D45FBF59-2B87-7946-875F-7E9A5B059C87}"/>
              </a:ext>
            </a:extLst>
          </p:cNvPr>
          <p:cNvGrpSpPr/>
          <p:nvPr/>
        </p:nvGrpSpPr>
        <p:grpSpPr>
          <a:xfrm>
            <a:off x="2324487" y="3104407"/>
            <a:ext cx="3227521" cy="580313"/>
            <a:chOff x="1588319" y="3600352"/>
            <a:chExt cx="3227521" cy="580313"/>
          </a:xfrm>
        </p:grpSpPr>
        <p:sp>
          <p:nvSpPr>
            <p:cNvPr id="51" name="TextBox 50">
              <a:extLst>
                <a:ext uri="{FF2B5EF4-FFF2-40B4-BE49-F238E27FC236}">
                  <a16:creationId xmlns:a16="http://schemas.microsoft.com/office/drawing/2014/main" id="{3532A93A-09C9-8B46-B1D3-F2630EA1977E}"/>
                </a:ext>
              </a:extLst>
            </p:cNvPr>
            <p:cNvSpPr txBox="1"/>
            <p:nvPr/>
          </p:nvSpPr>
          <p:spPr>
            <a:xfrm>
              <a:off x="1588319" y="3789341"/>
              <a:ext cx="2985304" cy="369332"/>
            </a:xfrm>
            <a:prstGeom prst="rect">
              <a:avLst/>
            </a:prstGeom>
            <a:noFill/>
          </p:spPr>
          <p:txBody>
            <a:bodyPr wrap="none" rtlCol="0">
              <a:spAutoFit/>
            </a:bodyPr>
            <a:lstStyle/>
            <a:p>
              <a:r>
                <a:rPr lang="en-US" dirty="0"/>
                <a:t>Ad-hoc / playbook commands</a:t>
              </a:r>
            </a:p>
          </p:txBody>
        </p:sp>
        <p:sp>
          <p:nvSpPr>
            <p:cNvPr id="53" name="Down Arrow 52">
              <a:extLst>
                <a:ext uri="{FF2B5EF4-FFF2-40B4-BE49-F238E27FC236}">
                  <a16:creationId xmlns:a16="http://schemas.microsoft.com/office/drawing/2014/main" id="{3F4A62EE-B544-D74D-9009-07231AE9BF64}"/>
                </a:ext>
              </a:extLst>
            </p:cNvPr>
            <p:cNvSpPr/>
            <p:nvPr/>
          </p:nvSpPr>
          <p:spPr>
            <a:xfrm>
              <a:off x="4632960" y="3600352"/>
              <a:ext cx="182880" cy="5803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912914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heckerboard(across)">
                                      <p:cBhvr>
                                        <p:cTn id="7" dur="500"/>
                                        <p:tgtEl>
                                          <p:spTgt spid="20"/>
                                        </p:tgtEl>
                                      </p:cBhvr>
                                    </p:animEffect>
                                  </p:childTnLst>
                                </p:cTn>
                              </p:par>
                              <p:par>
                                <p:cTn id="8" presetID="5"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heckerboard(across)">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76"/>
                                        </p:tgtEl>
                                        <p:attrNameLst>
                                          <p:attrName>style.visibility</p:attrName>
                                        </p:attrNameLst>
                                      </p:cBhvr>
                                      <p:to>
                                        <p:strVal val="visible"/>
                                      </p:to>
                                    </p:set>
                                    <p:animEffect transition="in" filter="blinds(horizontal)">
                                      <p:cBhvr>
                                        <p:cTn id="15" dur="500"/>
                                        <p:tgtEl>
                                          <p:spTgt spid="76"/>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blinds(horizontal)">
                                      <p:cBhvr>
                                        <p:cTn id="2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8D1B4-A5C9-C943-BAC1-76858CF97579}"/>
              </a:ext>
            </a:extLst>
          </p:cNvPr>
          <p:cNvSpPr>
            <a:spLocks noGrp="1"/>
          </p:cNvSpPr>
          <p:nvPr>
            <p:ph type="title"/>
          </p:nvPr>
        </p:nvSpPr>
        <p:spPr>
          <a:xfrm>
            <a:off x="366597" y="314157"/>
            <a:ext cx="10297675" cy="369332"/>
          </a:xfrm>
        </p:spPr>
        <p:txBody>
          <a:bodyPr>
            <a:normAutofit fontScale="90000"/>
          </a:bodyPr>
          <a:lstStyle/>
          <a:p>
            <a:r>
              <a:rPr lang="en-US" sz="2400" dirty="0"/>
              <a:t>How it works</a:t>
            </a:r>
          </a:p>
        </p:txBody>
      </p:sp>
      <p:grpSp>
        <p:nvGrpSpPr>
          <p:cNvPr id="32" name="Group 31">
            <a:extLst>
              <a:ext uri="{FF2B5EF4-FFF2-40B4-BE49-F238E27FC236}">
                <a16:creationId xmlns:a16="http://schemas.microsoft.com/office/drawing/2014/main" id="{3854CC47-3405-3F42-9DD8-012911752F73}"/>
              </a:ext>
            </a:extLst>
          </p:cNvPr>
          <p:cNvGrpSpPr/>
          <p:nvPr/>
        </p:nvGrpSpPr>
        <p:grpSpPr>
          <a:xfrm>
            <a:off x="366598" y="1612911"/>
            <a:ext cx="3078866" cy="1915582"/>
            <a:chOff x="289367" y="1932972"/>
            <a:chExt cx="3078866" cy="2045218"/>
          </a:xfrm>
        </p:grpSpPr>
        <p:sp>
          <p:nvSpPr>
            <p:cNvPr id="5" name="Rectangle 4">
              <a:extLst>
                <a:ext uri="{FF2B5EF4-FFF2-40B4-BE49-F238E27FC236}">
                  <a16:creationId xmlns:a16="http://schemas.microsoft.com/office/drawing/2014/main" id="{F743F443-FF6C-6A4B-8AA3-B5BC806C7BC5}"/>
                </a:ext>
              </a:extLst>
            </p:cNvPr>
            <p:cNvSpPr/>
            <p:nvPr/>
          </p:nvSpPr>
          <p:spPr>
            <a:xfrm>
              <a:off x="455579" y="2302304"/>
              <a:ext cx="2912654" cy="1675886"/>
            </a:xfrm>
            <a:prstGeom prst="rect">
              <a:avLst/>
            </a:prstGeom>
            <a:solidFill>
              <a:schemeClr val="accent4"/>
            </a:solidFill>
          </p:spPr>
          <p:txBody>
            <a:bodyPr wrap="square">
              <a:spAutoFit/>
            </a:bodyPr>
            <a:lstStyle/>
            <a:p>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nso</a:t>
              </a:r>
              <a:r>
                <a:rPr lang="en-US" sz="1200" dirty="0">
                  <a:latin typeface="Courier New" panose="02070309020205020404" pitchFamily="49" charset="0"/>
                  <a:cs typeface="Courier New" panose="02070309020205020404" pitchFamily="49" charset="0"/>
                </a:rPr>
                <a:t>]</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nso1 </a:t>
              </a:r>
              <a:r>
                <a:rPr lang="en-US" sz="1200" dirty="0" err="1">
                  <a:latin typeface="Courier New" panose="02070309020205020404" pitchFamily="49" charset="0"/>
                  <a:cs typeface="Courier New" panose="02070309020205020404" pitchFamily="49" charset="0"/>
                </a:rPr>
                <a:t>ansible_host</a:t>
              </a:r>
              <a:r>
                <a:rPr lang="en-US" sz="1200" dirty="0">
                  <a:latin typeface="Courier New" panose="02070309020205020404" pitchFamily="49" charset="0"/>
                  <a:cs typeface="Courier New" panose="02070309020205020404" pitchFamily="49" charset="0"/>
                </a:rPr>
                <a:t>=192.168.1.11</a:t>
              </a:r>
            </a:p>
            <a:p>
              <a:r>
                <a:rPr lang="en-US" sz="1200" dirty="0">
                  <a:latin typeface="Courier New" panose="02070309020205020404" pitchFamily="49" charset="0"/>
                  <a:cs typeface="Courier New" panose="02070309020205020404" pitchFamily="49" charset="0"/>
                </a:rPr>
                <a:t>nso2 </a:t>
              </a:r>
              <a:r>
                <a:rPr lang="en-US" sz="1200" dirty="0" err="1">
                  <a:latin typeface="Courier New" panose="02070309020205020404" pitchFamily="49" charset="0"/>
                  <a:cs typeface="Courier New" panose="02070309020205020404" pitchFamily="49" charset="0"/>
                </a:rPr>
                <a:t>ansible_host</a:t>
              </a:r>
              <a:r>
                <a:rPr lang="en-US" sz="1200" dirty="0">
                  <a:latin typeface="Courier New" panose="02070309020205020404" pitchFamily="49" charset="0"/>
                  <a:cs typeface="Courier New" panose="02070309020205020404" pitchFamily="49" charset="0"/>
                </a:rPr>
                <a:t>=192.168.1.12</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rfs</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nso1</a:t>
              </a:r>
            </a:p>
            <a:p>
              <a:r>
                <a:rPr lang="en-US" sz="1200" dirty="0">
                  <a:latin typeface="Courier New" panose="02070309020205020404" pitchFamily="49" charset="0"/>
                  <a:cs typeface="Courier New" panose="02070309020205020404" pitchFamily="49" charset="0"/>
                </a:rPr>
                <a:t>nso2</a:t>
              </a:r>
            </a:p>
          </p:txBody>
        </p:sp>
        <p:sp>
          <p:nvSpPr>
            <p:cNvPr id="8" name="TextBox 7">
              <a:extLst>
                <a:ext uri="{FF2B5EF4-FFF2-40B4-BE49-F238E27FC236}">
                  <a16:creationId xmlns:a16="http://schemas.microsoft.com/office/drawing/2014/main" id="{40841C6C-0C56-1948-9147-9750F6E23F93}"/>
                </a:ext>
              </a:extLst>
            </p:cNvPr>
            <p:cNvSpPr txBox="1"/>
            <p:nvPr/>
          </p:nvSpPr>
          <p:spPr>
            <a:xfrm>
              <a:off x="289367" y="1932972"/>
              <a:ext cx="1627818" cy="328606"/>
            </a:xfrm>
            <a:prstGeom prst="rect">
              <a:avLst/>
            </a:prstGeom>
            <a:noFill/>
          </p:spPr>
          <p:txBody>
            <a:bodyPr wrap="none" rtlCol="0">
              <a:spAutoFit/>
            </a:bodyPr>
            <a:lstStyle/>
            <a:p>
              <a:r>
                <a:rPr lang="en-US" sz="1400" dirty="0">
                  <a:cs typeface="Cavolini" panose="03000502040302020204" pitchFamily="66" charset="0"/>
                </a:rPr>
                <a:t>Inventory file: hosts</a:t>
              </a:r>
            </a:p>
          </p:txBody>
        </p:sp>
      </p:grpSp>
      <p:grpSp>
        <p:nvGrpSpPr>
          <p:cNvPr id="34" name="Group 33">
            <a:extLst>
              <a:ext uri="{FF2B5EF4-FFF2-40B4-BE49-F238E27FC236}">
                <a16:creationId xmlns:a16="http://schemas.microsoft.com/office/drawing/2014/main" id="{278C17BC-9918-AF43-BCC4-98636FD38984}"/>
              </a:ext>
            </a:extLst>
          </p:cNvPr>
          <p:cNvGrpSpPr/>
          <p:nvPr/>
        </p:nvGrpSpPr>
        <p:grpSpPr>
          <a:xfrm>
            <a:off x="6924628" y="1709486"/>
            <a:ext cx="1113780" cy="2660259"/>
            <a:chOff x="9138855" y="1429441"/>
            <a:chExt cx="1113780" cy="2660259"/>
          </a:xfrm>
        </p:grpSpPr>
        <p:sp>
          <p:nvSpPr>
            <p:cNvPr id="11" name="TextBox 10">
              <a:extLst>
                <a:ext uri="{FF2B5EF4-FFF2-40B4-BE49-F238E27FC236}">
                  <a16:creationId xmlns:a16="http://schemas.microsoft.com/office/drawing/2014/main" id="{89C13F6C-8B0F-B04A-A82B-1EE6610B0A17}"/>
                </a:ext>
              </a:extLst>
            </p:cNvPr>
            <p:cNvSpPr txBox="1"/>
            <p:nvPr/>
          </p:nvSpPr>
          <p:spPr>
            <a:xfrm>
              <a:off x="9479666" y="2302304"/>
              <a:ext cx="772969" cy="369332"/>
            </a:xfrm>
            <a:prstGeom prst="rect">
              <a:avLst/>
            </a:prstGeom>
            <a:noFill/>
          </p:spPr>
          <p:txBody>
            <a:bodyPr wrap="none" rtlCol="0">
              <a:spAutoFit/>
            </a:bodyPr>
            <a:lstStyle/>
            <a:p>
              <a:r>
                <a:rPr lang="en-US" dirty="0">
                  <a:latin typeface="Cavolini" panose="03000502040302020204" pitchFamily="66" charset="0"/>
                  <a:cs typeface="Cavolini" panose="03000502040302020204" pitchFamily="66" charset="0"/>
                </a:rPr>
                <a:t>nso1</a:t>
              </a:r>
            </a:p>
          </p:txBody>
        </p:sp>
        <p:sp>
          <p:nvSpPr>
            <p:cNvPr id="12" name="TextBox 11">
              <a:extLst>
                <a:ext uri="{FF2B5EF4-FFF2-40B4-BE49-F238E27FC236}">
                  <a16:creationId xmlns:a16="http://schemas.microsoft.com/office/drawing/2014/main" id="{73105BEB-A845-3B47-AB6A-F497985AC24B}"/>
                </a:ext>
              </a:extLst>
            </p:cNvPr>
            <p:cNvSpPr txBox="1"/>
            <p:nvPr/>
          </p:nvSpPr>
          <p:spPr>
            <a:xfrm>
              <a:off x="9479665" y="3720368"/>
              <a:ext cx="772969" cy="369332"/>
            </a:xfrm>
            <a:prstGeom prst="rect">
              <a:avLst/>
            </a:prstGeom>
            <a:noFill/>
          </p:spPr>
          <p:txBody>
            <a:bodyPr wrap="none" rtlCol="0">
              <a:spAutoFit/>
            </a:bodyPr>
            <a:lstStyle/>
            <a:p>
              <a:r>
                <a:rPr lang="en-US" dirty="0">
                  <a:latin typeface="Cavolini" panose="03000502040302020204" pitchFamily="66" charset="0"/>
                  <a:cs typeface="Cavolini" panose="03000502040302020204" pitchFamily="66" charset="0"/>
                </a:rPr>
                <a:t>nso2</a:t>
              </a:r>
            </a:p>
          </p:txBody>
        </p:sp>
        <p:pic>
          <p:nvPicPr>
            <p:cNvPr id="9" name="Picture 8">
              <a:extLst>
                <a:ext uri="{FF2B5EF4-FFF2-40B4-BE49-F238E27FC236}">
                  <a16:creationId xmlns:a16="http://schemas.microsoft.com/office/drawing/2014/main" id="{81AF09A1-FBD8-2740-99FC-3BC35A2B2340}"/>
                </a:ext>
              </a:extLst>
            </p:cNvPr>
            <p:cNvPicPr>
              <a:picLocks noChangeAspect="1"/>
            </p:cNvPicPr>
            <p:nvPr/>
          </p:nvPicPr>
          <p:blipFill>
            <a:blip r:embed="rId2"/>
            <a:stretch>
              <a:fillRect/>
            </a:stretch>
          </p:blipFill>
          <p:spPr>
            <a:xfrm>
              <a:off x="9138855" y="1429441"/>
              <a:ext cx="444982" cy="792624"/>
            </a:xfrm>
            <a:prstGeom prst="rect">
              <a:avLst/>
            </a:prstGeom>
          </p:spPr>
        </p:pic>
        <p:pic>
          <p:nvPicPr>
            <p:cNvPr id="10" name="Picture 9">
              <a:extLst>
                <a:ext uri="{FF2B5EF4-FFF2-40B4-BE49-F238E27FC236}">
                  <a16:creationId xmlns:a16="http://schemas.microsoft.com/office/drawing/2014/main" id="{E33914E7-F9D7-F64D-A3BE-97CEBCE9BC4F}"/>
                </a:ext>
              </a:extLst>
            </p:cNvPr>
            <p:cNvPicPr>
              <a:picLocks noChangeAspect="1"/>
            </p:cNvPicPr>
            <p:nvPr/>
          </p:nvPicPr>
          <p:blipFill>
            <a:blip r:embed="rId2"/>
            <a:stretch>
              <a:fillRect/>
            </a:stretch>
          </p:blipFill>
          <p:spPr>
            <a:xfrm>
              <a:off x="9162003" y="2892023"/>
              <a:ext cx="444982" cy="792624"/>
            </a:xfrm>
            <a:prstGeom prst="rect">
              <a:avLst/>
            </a:prstGeom>
          </p:spPr>
        </p:pic>
      </p:grpSp>
      <p:pic>
        <p:nvPicPr>
          <p:cNvPr id="13" name="Picture 12">
            <a:extLst>
              <a:ext uri="{FF2B5EF4-FFF2-40B4-BE49-F238E27FC236}">
                <a16:creationId xmlns:a16="http://schemas.microsoft.com/office/drawing/2014/main" id="{D8FFA6B0-2BEE-AA4E-9C3F-793E6484AE88}"/>
              </a:ext>
            </a:extLst>
          </p:cNvPr>
          <p:cNvPicPr>
            <a:picLocks noChangeAspect="1"/>
          </p:cNvPicPr>
          <p:nvPr/>
        </p:nvPicPr>
        <p:blipFill>
          <a:blip r:embed="rId3"/>
          <a:stretch>
            <a:fillRect/>
          </a:stretch>
        </p:blipFill>
        <p:spPr>
          <a:xfrm>
            <a:off x="3631532" y="1709486"/>
            <a:ext cx="889489" cy="617126"/>
          </a:xfrm>
          <a:prstGeom prst="rect">
            <a:avLst/>
          </a:prstGeom>
        </p:spPr>
      </p:pic>
      <p:sp>
        <p:nvSpPr>
          <p:cNvPr id="15" name="Rectangle 14">
            <a:extLst>
              <a:ext uri="{FF2B5EF4-FFF2-40B4-BE49-F238E27FC236}">
                <a16:creationId xmlns:a16="http://schemas.microsoft.com/office/drawing/2014/main" id="{9803CFF5-4F21-9142-B512-B89B66730147}"/>
              </a:ext>
            </a:extLst>
          </p:cNvPr>
          <p:cNvSpPr/>
          <p:nvPr/>
        </p:nvSpPr>
        <p:spPr>
          <a:xfrm>
            <a:off x="8774412" y="778810"/>
            <a:ext cx="2313343" cy="2308324"/>
          </a:xfrm>
          <a:prstGeom prst="rect">
            <a:avLst/>
          </a:prstGeom>
        </p:spPr>
        <p:txBody>
          <a:bodyPr wrap="square">
            <a:spAutoFit/>
          </a:bodyPr>
          <a:lstStyle/>
          <a:p>
            <a:r>
              <a:rPr lang="en-US" dirty="0"/>
              <a:t>nso1 | SUCCESS =&gt; {</a:t>
            </a:r>
          </a:p>
          <a:p>
            <a:r>
              <a:rPr lang="en-US" dirty="0"/>
              <a:t>    "changed": false,</a:t>
            </a:r>
          </a:p>
          <a:p>
            <a:r>
              <a:rPr lang="en-US" dirty="0"/>
              <a:t>    "ping": "pong"</a:t>
            </a:r>
          </a:p>
          <a:p>
            <a:r>
              <a:rPr lang="en-US" dirty="0"/>
              <a:t>}</a:t>
            </a:r>
          </a:p>
          <a:p>
            <a:r>
              <a:rPr lang="en-US" dirty="0"/>
              <a:t>nso2 | SUCCESS =&gt; {</a:t>
            </a:r>
          </a:p>
          <a:p>
            <a:r>
              <a:rPr lang="en-US" dirty="0"/>
              <a:t>    "changed": false,</a:t>
            </a:r>
          </a:p>
          <a:p>
            <a:r>
              <a:rPr lang="en-US" dirty="0"/>
              <a:t>    "ping": "pong"</a:t>
            </a:r>
          </a:p>
          <a:p>
            <a:r>
              <a:rPr lang="en-US" dirty="0"/>
              <a:t>}</a:t>
            </a:r>
          </a:p>
        </p:txBody>
      </p:sp>
      <p:sp>
        <p:nvSpPr>
          <p:cNvPr id="21" name="TextBox 20">
            <a:extLst>
              <a:ext uri="{FF2B5EF4-FFF2-40B4-BE49-F238E27FC236}">
                <a16:creationId xmlns:a16="http://schemas.microsoft.com/office/drawing/2014/main" id="{0A80BD09-0B6B-A44A-A9CD-9261FA70DF27}"/>
              </a:ext>
            </a:extLst>
          </p:cNvPr>
          <p:cNvSpPr txBox="1"/>
          <p:nvPr/>
        </p:nvSpPr>
        <p:spPr>
          <a:xfrm>
            <a:off x="4201610" y="725974"/>
            <a:ext cx="3009418" cy="338554"/>
          </a:xfrm>
          <a:prstGeom prst="rect">
            <a:avLst/>
          </a:prstGeom>
          <a:noFill/>
        </p:spPr>
        <p:txBody>
          <a:bodyPr wrap="square" rtlCol="0">
            <a:spAutoFit/>
          </a:bodyPr>
          <a:lstStyle/>
          <a:p>
            <a:r>
              <a:rPr lang="en-US" sz="1600" dirty="0">
                <a:latin typeface="Cavolini" panose="03000502040302020204" pitchFamily="66" charset="0"/>
                <a:cs typeface="Cavolini" panose="03000502040302020204" pitchFamily="66" charset="0"/>
              </a:rPr>
              <a:t>ansible all –m ping</a:t>
            </a:r>
          </a:p>
        </p:txBody>
      </p:sp>
      <p:grpSp>
        <p:nvGrpSpPr>
          <p:cNvPr id="7" name="Group 6">
            <a:extLst>
              <a:ext uri="{FF2B5EF4-FFF2-40B4-BE49-F238E27FC236}">
                <a16:creationId xmlns:a16="http://schemas.microsoft.com/office/drawing/2014/main" id="{886B8036-278F-284C-AFCD-A92054DB44C0}"/>
              </a:ext>
            </a:extLst>
          </p:cNvPr>
          <p:cNvGrpSpPr/>
          <p:nvPr/>
        </p:nvGrpSpPr>
        <p:grpSpPr>
          <a:xfrm>
            <a:off x="4613450" y="1730894"/>
            <a:ext cx="2468210" cy="1370056"/>
            <a:chOff x="4613450" y="1730894"/>
            <a:chExt cx="2468210" cy="1370056"/>
          </a:xfrm>
        </p:grpSpPr>
        <p:sp>
          <p:nvSpPr>
            <p:cNvPr id="20" name="TextBox 19">
              <a:extLst>
                <a:ext uri="{FF2B5EF4-FFF2-40B4-BE49-F238E27FC236}">
                  <a16:creationId xmlns:a16="http://schemas.microsoft.com/office/drawing/2014/main" id="{644E4105-2B72-4B4D-A42C-7519BE57F0A7}"/>
                </a:ext>
              </a:extLst>
            </p:cNvPr>
            <p:cNvSpPr txBox="1"/>
            <p:nvPr/>
          </p:nvSpPr>
          <p:spPr>
            <a:xfrm rot="846277">
              <a:off x="5220991" y="2287833"/>
              <a:ext cx="1547218" cy="369332"/>
            </a:xfrm>
            <a:prstGeom prst="rect">
              <a:avLst/>
            </a:prstGeom>
            <a:noFill/>
          </p:spPr>
          <p:txBody>
            <a:bodyPr wrap="none" rtlCol="0">
              <a:spAutoFit/>
            </a:bodyPr>
            <a:lstStyle/>
            <a:p>
              <a:r>
                <a:rPr lang="en-US" dirty="0"/>
                <a:t>sends module</a:t>
              </a:r>
            </a:p>
          </p:txBody>
        </p:sp>
        <p:sp>
          <p:nvSpPr>
            <p:cNvPr id="26" name="Striped Right Arrow 25">
              <a:extLst>
                <a:ext uri="{FF2B5EF4-FFF2-40B4-BE49-F238E27FC236}">
                  <a16:creationId xmlns:a16="http://schemas.microsoft.com/office/drawing/2014/main" id="{0F1E6619-B317-C641-8001-02B5FB7ADAA6}"/>
                </a:ext>
              </a:extLst>
            </p:cNvPr>
            <p:cNvSpPr/>
            <p:nvPr/>
          </p:nvSpPr>
          <p:spPr>
            <a:xfrm rot="345613">
              <a:off x="4815651" y="2009989"/>
              <a:ext cx="1844065" cy="112306"/>
            </a:xfrm>
            <a:prstGeom prst="stripedRightArrow">
              <a:avLst/>
            </a:prstGeom>
            <a:solidFill>
              <a:schemeClr val="accent1">
                <a:alpha val="22000"/>
              </a:schemeClr>
            </a:solidFill>
            <a:ln>
              <a:solidFill>
                <a:schemeClr val="accent1">
                  <a:shade val="50000"/>
                  <a:alpha val="2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triped Right Arrow 26">
              <a:extLst>
                <a:ext uri="{FF2B5EF4-FFF2-40B4-BE49-F238E27FC236}">
                  <a16:creationId xmlns:a16="http://schemas.microsoft.com/office/drawing/2014/main" id="{5BC3D7E6-CB8B-5A46-A31E-B4ACEAC51F45}"/>
                </a:ext>
              </a:extLst>
            </p:cNvPr>
            <p:cNvSpPr/>
            <p:nvPr/>
          </p:nvSpPr>
          <p:spPr>
            <a:xfrm rot="1942385">
              <a:off x="4613450" y="2807293"/>
              <a:ext cx="2468210" cy="129886"/>
            </a:xfrm>
            <a:prstGeom prst="stripedRightArrow">
              <a:avLst/>
            </a:prstGeom>
            <a:solidFill>
              <a:schemeClr val="accent1">
                <a:alpha val="22000"/>
              </a:schemeClr>
            </a:solidFill>
            <a:ln>
              <a:solidFill>
                <a:schemeClr val="accent1">
                  <a:shade val="50000"/>
                  <a:alpha val="2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35AED4C4-55B2-6143-A4CD-966D3B79BB13}"/>
                </a:ext>
              </a:extLst>
            </p:cNvPr>
            <p:cNvSpPr txBox="1"/>
            <p:nvPr/>
          </p:nvSpPr>
          <p:spPr>
            <a:xfrm rot="311474">
              <a:off x="5468870" y="1730894"/>
              <a:ext cx="460382" cy="276999"/>
            </a:xfrm>
            <a:prstGeom prst="rect">
              <a:avLst/>
            </a:prstGeom>
            <a:noFill/>
          </p:spPr>
          <p:txBody>
            <a:bodyPr wrap="square" rtlCol="0">
              <a:spAutoFit/>
            </a:bodyPr>
            <a:lstStyle/>
            <a:p>
              <a:r>
                <a:rPr lang="en-US" sz="1200" dirty="0" err="1">
                  <a:latin typeface="Cavolini" panose="03000502040302020204" pitchFamily="66" charset="0"/>
                  <a:cs typeface="Cavolini" panose="03000502040302020204" pitchFamily="66" charset="0"/>
                </a:rPr>
                <a:t>ssh</a:t>
              </a:r>
              <a:endParaRPr lang="en-US" sz="1200" dirty="0">
                <a:latin typeface="Cavolini" panose="03000502040302020204" pitchFamily="66" charset="0"/>
                <a:cs typeface="Cavolini" panose="03000502040302020204" pitchFamily="66" charset="0"/>
              </a:endParaRPr>
            </a:p>
          </p:txBody>
        </p:sp>
        <p:sp>
          <p:nvSpPr>
            <p:cNvPr id="37" name="TextBox 36">
              <a:extLst>
                <a:ext uri="{FF2B5EF4-FFF2-40B4-BE49-F238E27FC236}">
                  <a16:creationId xmlns:a16="http://schemas.microsoft.com/office/drawing/2014/main" id="{E299FA7B-A05D-7446-8197-1F8BD5425698}"/>
                </a:ext>
              </a:extLst>
            </p:cNvPr>
            <p:cNvSpPr txBox="1"/>
            <p:nvPr/>
          </p:nvSpPr>
          <p:spPr>
            <a:xfrm rot="1726282">
              <a:off x="5428419" y="2823951"/>
              <a:ext cx="460382" cy="276999"/>
            </a:xfrm>
            <a:prstGeom prst="rect">
              <a:avLst/>
            </a:prstGeom>
            <a:noFill/>
          </p:spPr>
          <p:txBody>
            <a:bodyPr wrap="none" rtlCol="0">
              <a:spAutoFit/>
            </a:bodyPr>
            <a:lstStyle/>
            <a:p>
              <a:r>
                <a:rPr lang="en-US" sz="1200" dirty="0" err="1">
                  <a:latin typeface="Cavolini" panose="03000502040302020204" pitchFamily="66" charset="0"/>
                  <a:cs typeface="Cavolini" panose="03000502040302020204" pitchFamily="66" charset="0"/>
                </a:rPr>
                <a:t>ssh</a:t>
              </a:r>
              <a:endParaRPr lang="en-US" sz="1200" dirty="0">
                <a:latin typeface="Cavolini" panose="03000502040302020204" pitchFamily="66" charset="0"/>
                <a:cs typeface="Cavolini" panose="03000502040302020204" pitchFamily="66" charset="0"/>
              </a:endParaRPr>
            </a:p>
          </p:txBody>
        </p:sp>
      </p:grpSp>
      <p:sp>
        <p:nvSpPr>
          <p:cNvPr id="3" name="Rectangle 2">
            <a:extLst>
              <a:ext uri="{FF2B5EF4-FFF2-40B4-BE49-F238E27FC236}">
                <a16:creationId xmlns:a16="http://schemas.microsoft.com/office/drawing/2014/main" id="{490FFB27-C5E2-7C4C-BAD0-36B405AF2680}"/>
              </a:ext>
            </a:extLst>
          </p:cNvPr>
          <p:cNvSpPr/>
          <p:nvPr/>
        </p:nvSpPr>
        <p:spPr>
          <a:xfrm>
            <a:off x="662103" y="4226072"/>
            <a:ext cx="6577188" cy="1384995"/>
          </a:xfrm>
          <a:prstGeom prst="rect">
            <a:avLst/>
          </a:prstGeom>
          <a:solidFill>
            <a:schemeClr val="tx1"/>
          </a:solidFill>
        </p:spPr>
        <p:txBody>
          <a:bodyPr wrap="square">
            <a:spAutoFit/>
          </a:bodyPr>
          <a:lstStyle/>
          <a:p>
            <a:r>
              <a:rPr lang="en-US" sz="1200" dirty="0">
                <a:solidFill>
                  <a:schemeClr val="bg1"/>
                </a:solidFill>
                <a:latin typeface="Courier New" panose="02070309020205020404" pitchFamily="49" charset="0"/>
                <a:cs typeface="Courier New" panose="02070309020205020404" pitchFamily="49" charset="0"/>
              </a:rPr>
              <a:t>ansible –m command -a uptime nso1</a:t>
            </a:r>
          </a:p>
          <a:p>
            <a:r>
              <a:rPr lang="en-US" sz="1200" dirty="0">
                <a:solidFill>
                  <a:schemeClr val="bg1"/>
                </a:solidFill>
                <a:latin typeface="Courier New" panose="02070309020205020404" pitchFamily="49" charset="0"/>
                <a:cs typeface="Courier New" panose="02070309020205020404" pitchFamily="49" charset="0"/>
              </a:rPr>
              <a:t>ansible </a:t>
            </a:r>
            <a:r>
              <a:rPr lang="en-US" sz="1200" strike="sngStrike" dirty="0">
                <a:solidFill>
                  <a:schemeClr val="bg1"/>
                </a:solidFill>
                <a:latin typeface="Courier New" panose="02070309020205020404" pitchFamily="49" charset="0"/>
                <a:cs typeface="Courier New" panose="02070309020205020404" pitchFamily="49" charset="0"/>
              </a:rPr>
              <a:t>–m command </a:t>
            </a:r>
            <a:r>
              <a:rPr lang="en-US" sz="1200" dirty="0">
                <a:solidFill>
                  <a:schemeClr val="bg1"/>
                </a:solidFill>
                <a:latin typeface="Courier New" panose="02070309020205020404" pitchFamily="49" charset="0"/>
                <a:cs typeface="Courier New" panose="02070309020205020404" pitchFamily="49" charset="0"/>
              </a:rPr>
              <a:t>-a uptime nso1 </a:t>
            </a:r>
            <a:r>
              <a:rPr lang="en-US" sz="1200" dirty="0">
                <a:solidFill>
                  <a:schemeClr val="bg1"/>
                </a:solidFill>
                <a:latin typeface="Courier New" panose="02070309020205020404" pitchFamily="49" charset="0"/>
                <a:cs typeface="Courier New" panose="02070309020205020404" pitchFamily="49" charset="0"/>
                <a:sym typeface="Wingdings" pitchFamily="2" charset="2"/>
              </a:rPr>
              <a:t> command is default module</a:t>
            </a:r>
            <a:endParaRPr lang="en-US" sz="1200" dirty="0">
              <a:solidFill>
                <a:schemeClr val="bg1"/>
              </a:solidFill>
              <a:latin typeface="Courier New" panose="02070309020205020404" pitchFamily="49" charset="0"/>
              <a:cs typeface="Courier New" panose="02070309020205020404" pitchFamily="49" charset="0"/>
            </a:endParaRPr>
          </a:p>
          <a:p>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ansible        -a 'tail /var/log/messages' nso1 </a:t>
            </a:r>
            <a:r>
              <a:rPr lang="en-US" sz="1200" dirty="0">
                <a:solidFill>
                  <a:schemeClr val="bg1"/>
                </a:solidFill>
                <a:latin typeface="Courier New" panose="02070309020205020404" pitchFamily="49" charset="0"/>
                <a:cs typeface="Courier New" panose="02070309020205020404" pitchFamily="49" charset="0"/>
                <a:sym typeface="Wingdings" pitchFamily="2" charset="2"/>
              </a:rPr>
              <a:t> permission denied</a:t>
            </a:r>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ansible</a:t>
            </a:r>
            <a:r>
              <a:rPr lang="en-US" sz="1200" b="1" dirty="0">
                <a:solidFill>
                  <a:schemeClr val="bg1"/>
                </a:solidFill>
                <a:latin typeface="Courier New" panose="02070309020205020404" pitchFamily="49" charset="0"/>
                <a:cs typeface="Courier New" panose="02070309020205020404" pitchFamily="49" charset="0"/>
              </a:rPr>
              <a:t>   -b  </a:t>
            </a:r>
            <a:r>
              <a:rPr lang="en-US" sz="1200" dirty="0">
                <a:solidFill>
                  <a:schemeClr val="bg1"/>
                </a:solidFill>
                <a:latin typeface="Courier New" panose="02070309020205020404" pitchFamily="49" charset="0"/>
                <a:cs typeface="Courier New" panose="02070309020205020404" pitchFamily="49" charset="0"/>
              </a:rPr>
              <a:t>-a 'tail /var/log/messages' nso1 </a:t>
            </a:r>
            <a:r>
              <a:rPr lang="en-US" sz="1200" dirty="0">
                <a:solidFill>
                  <a:schemeClr val="bg1"/>
                </a:solidFill>
                <a:latin typeface="Courier New" panose="02070309020205020404" pitchFamily="49" charset="0"/>
                <a:cs typeface="Courier New" panose="02070309020205020404" pitchFamily="49" charset="0"/>
                <a:sym typeface="Wingdings" pitchFamily="2" charset="2"/>
              </a:rPr>
              <a:t> become root</a:t>
            </a:r>
            <a:endParaRPr lang="en-US" sz="1200" dirty="0">
              <a:solidFill>
                <a:schemeClr val="bg1"/>
              </a:solidFill>
              <a:latin typeface="Courier New" panose="02070309020205020404" pitchFamily="49" charset="0"/>
              <a:cs typeface="Courier New" panose="02070309020205020404" pitchFamily="49" charset="0"/>
            </a:endParaRPr>
          </a:p>
          <a:p>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ansible -b -m service -a "name=</a:t>
            </a:r>
            <a:r>
              <a:rPr lang="en-US" sz="1200" dirty="0" err="1">
                <a:solidFill>
                  <a:schemeClr val="bg1"/>
                </a:solidFill>
                <a:latin typeface="Courier New" panose="02070309020205020404" pitchFamily="49" charset="0"/>
                <a:cs typeface="Courier New" panose="02070309020205020404" pitchFamily="49" charset="0"/>
              </a:rPr>
              <a:t>firewalld</a:t>
            </a:r>
            <a:r>
              <a:rPr lang="en-US" sz="1200" dirty="0">
                <a:solidFill>
                  <a:schemeClr val="bg1"/>
                </a:solidFill>
                <a:latin typeface="Courier New" panose="02070309020205020404" pitchFamily="49" charset="0"/>
                <a:cs typeface="Courier New" panose="02070309020205020404" pitchFamily="49" charset="0"/>
              </a:rPr>
              <a:t> state=stopped" nso1</a:t>
            </a:r>
          </a:p>
        </p:txBody>
      </p:sp>
      <p:sp>
        <p:nvSpPr>
          <p:cNvPr id="23" name="TextBox 22">
            <a:extLst>
              <a:ext uri="{FF2B5EF4-FFF2-40B4-BE49-F238E27FC236}">
                <a16:creationId xmlns:a16="http://schemas.microsoft.com/office/drawing/2014/main" id="{5168A845-374B-6C4D-ADDE-1434468F36BE}"/>
              </a:ext>
            </a:extLst>
          </p:cNvPr>
          <p:cNvSpPr txBox="1"/>
          <p:nvPr/>
        </p:nvSpPr>
        <p:spPr>
          <a:xfrm>
            <a:off x="662103" y="5797929"/>
            <a:ext cx="8821725" cy="276999"/>
          </a:xfrm>
          <a:prstGeom prst="rect">
            <a:avLst/>
          </a:prstGeom>
          <a:solidFill>
            <a:schemeClr val="tx1"/>
          </a:solidFill>
        </p:spPr>
        <p:txBody>
          <a:bodyPr wrap="square" rtlCol="0">
            <a:spAutoFit/>
          </a:bodyPr>
          <a:lstStyle/>
          <a:p>
            <a:r>
              <a:rPr lang="en-US" sz="1200" dirty="0">
                <a:solidFill>
                  <a:schemeClr val="bg1"/>
                </a:solidFill>
                <a:latin typeface="Courier New" panose="02070309020205020404" pitchFamily="49" charset="0"/>
                <a:cs typeface="Courier New" panose="02070309020205020404" pitchFamily="49" charset="0"/>
              </a:rPr>
              <a:t>ansible all –b -m yum -a "name= java-1.8.0-openjdk  state=installed” nso1</a:t>
            </a:r>
          </a:p>
        </p:txBody>
      </p:sp>
      <p:sp>
        <p:nvSpPr>
          <p:cNvPr id="24" name="TextBox 23">
            <a:extLst>
              <a:ext uri="{FF2B5EF4-FFF2-40B4-BE49-F238E27FC236}">
                <a16:creationId xmlns:a16="http://schemas.microsoft.com/office/drawing/2014/main" id="{CC0B5E61-2451-FD42-9B01-FD37AFC2F820}"/>
              </a:ext>
            </a:extLst>
          </p:cNvPr>
          <p:cNvSpPr txBox="1"/>
          <p:nvPr/>
        </p:nvSpPr>
        <p:spPr>
          <a:xfrm>
            <a:off x="366597" y="3858293"/>
            <a:ext cx="1055097" cy="307777"/>
          </a:xfrm>
          <a:prstGeom prst="rect">
            <a:avLst/>
          </a:prstGeom>
          <a:noFill/>
        </p:spPr>
        <p:txBody>
          <a:bodyPr wrap="none" rtlCol="0">
            <a:spAutoFit/>
          </a:bodyPr>
          <a:lstStyle/>
          <a:p>
            <a:r>
              <a:rPr lang="en-US" sz="1400" dirty="0">
                <a:cs typeface="Cavolini" panose="03000502040302020204" pitchFamily="66" charset="0"/>
              </a:rPr>
              <a:t>Commands:</a:t>
            </a:r>
          </a:p>
        </p:txBody>
      </p:sp>
    </p:spTree>
    <p:extLst>
      <p:ext uri="{BB962C8B-B14F-4D97-AF65-F5344CB8AC3E}">
        <p14:creationId xmlns:p14="http://schemas.microsoft.com/office/powerpoint/2010/main" val="1944512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heckerboard(across)">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BA1A6F-2A81-F64E-83B8-CC2A4D746160}"/>
              </a:ext>
            </a:extLst>
          </p:cNvPr>
          <p:cNvPicPr>
            <a:picLocks noChangeAspect="1"/>
          </p:cNvPicPr>
          <p:nvPr/>
        </p:nvPicPr>
        <p:blipFill>
          <a:blip r:embed="rId2"/>
          <a:stretch>
            <a:fillRect/>
          </a:stretch>
        </p:blipFill>
        <p:spPr>
          <a:xfrm>
            <a:off x="826936" y="1442106"/>
            <a:ext cx="8609402" cy="4378249"/>
          </a:xfrm>
          <a:prstGeom prst="rect">
            <a:avLst/>
          </a:prstGeom>
        </p:spPr>
      </p:pic>
      <p:cxnSp>
        <p:nvCxnSpPr>
          <p:cNvPr id="5" name="Curved Connector 4">
            <a:extLst>
              <a:ext uri="{FF2B5EF4-FFF2-40B4-BE49-F238E27FC236}">
                <a16:creationId xmlns:a16="http://schemas.microsoft.com/office/drawing/2014/main" id="{48CCE4B4-13BF-8E43-92C6-9CDB621FD45F}"/>
              </a:ext>
            </a:extLst>
          </p:cNvPr>
          <p:cNvCxnSpPr>
            <a:cxnSpLocks/>
          </p:cNvCxnSpPr>
          <p:nvPr/>
        </p:nvCxnSpPr>
        <p:spPr>
          <a:xfrm flipV="1">
            <a:off x="3291840" y="3429000"/>
            <a:ext cx="2178657" cy="2168718"/>
          </a:xfrm>
          <a:prstGeom prst="curvedConnector3">
            <a:avLst>
              <a:gd name="adj1" fmla="val 50000"/>
            </a:avLst>
          </a:prstGeom>
          <a:ln w="31750" cmpd="sng">
            <a:solidFill>
              <a:schemeClr val="accent2">
                <a:alpha val="73000"/>
              </a:schemeClr>
            </a:solidFill>
            <a:prstDash val="sysDot"/>
            <a:tailEnd type="stealth"/>
          </a:ln>
        </p:spPr>
        <p:style>
          <a:lnRef idx="1">
            <a:schemeClr val="accent1"/>
          </a:lnRef>
          <a:fillRef idx="0">
            <a:schemeClr val="accent1"/>
          </a:fillRef>
          <a:effectRef idx="0">
            <a:schemeClr val="accent1"/>
          </a:effectRef>
          <a:fontRef idx="minor">
            <a:schemeClr val="tx1"/>
          </a:fontRef>
        </p:style>
      </p:cxnSp>
      <p:sp>
        <p:nvSpPr>
          <p:cNvPr id="8" name="Title 1">
            <a:extLst>
              <a:ext uri="{FF2B5EF4-FFF2-40B4-BE49-F238E27FC236}">
                <a16:creationId xmlns:a16="http://schemas.microsoft.com/office/drawing/2014/main" id="{B974625E-0212-0241-A210-7747611BF510}"/>
              </a:ext>
            </a:extLst>
          </p:cNvPr>
          <p:cNvSpPr>
            <a:spLocks noGrp="1"/>
          </p:cNvSpPr>
          <p:nvPr>
            <p:ph type="title"/>
          </p:nvPr>
        </p:nvSpPr>
        <p:spPr>
          <a:xfrm>
            <a:off x="353171" y="241564"/>
            <a:ext cx="10515600" cy="247124"/>
          </a:xfrm>
        </p:spPr>
        <p:txBody>
          <a:bodyPr>
            <a:noAutofit/>
          </a:bodyPr>
          <a:lstStyle/>
          <a:p>
            <a:r>
              <a:rPr lang="en-US" sz="2400" dirty="0" err="1"/>
              <a:t>Os</a:t>
            </a:r>
            <a:r>
              <a:rPr lang="en-US" sz="2400" dirty="0"/>
              <a:t>-upgrade:  role VARIABLES</a:t>
            </a:r>
          </a:p>
        </p:txBody>
      </p:sp>
    </p:spTree>
    <p:extLst>
      <p:ext uri="{BB962C8B-B14F-4D97-AF65-F5344CB8AC3E}">
        <p14:creationId xmlns:p14="http://schemas.microsoft.com/office/powerpoint/2010/main" val="3344615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B769B-6755-D34C-82BD-EA327BDE3C61}"/>
              </a:ext>
            </a:extLst>
          </p:cNvPr>
          <p:cNvSpPr>
            <a:spLocks noGrp="1"/>
          </p:cNvSpPr>
          <p:nvPr>
            <p:ph type="title"/>
          </p:nvPr>
        </p:nvSpPr>
        <p:spPr>
          <a:xfrm>
            <a:off x="369074" y="225828"/>
            <a:ext cx="8861385" cy="630298"/>
          </a:xfrm>
        </p:spPr>
        <p:txBody>
          <a:bodyPr>
            <a:normAutofit/>
          </a:bodyPr>
          <a:lstStyle/>
          <a:p>
            <a:r>
              <a:rPr lang="en-US" sz="2000" dirty="0"/>
              <a:t>Vagrant orchestration VM ( OPTIONAL  ) </a:t>
            </a:r>
          </a:p>
        </p:txBody>
      </p:sp>
      <p:sp>
        <p:nvSpPr>
          <p:cNvPr id="5" name="TextBox 4">
            <a:extLst>
              <a:ext uri="{FF2B5EF4-FFF2-40B4-BE49-F238E27FC236}">
                <a16:creationId xmlns:a16="http://schemas.microsoft.com/office/drawing/2014/main" id="{CA128AF4-19D2-C344-B748-36FACE663C9F}"/>
              </a:ext>
            </a:extLst>
          </p:cNvPr>
          <p:cNvSpPr txBox="1"/>
          <p:nvPr/>
        </p:nvSpPr>
        <p:spPr>
          <a:xfrm>
            <a:off x="607241" y="1071281"/>
            <a:ext cx="7130004" cy="3985706"/>
          </a:xfrm>
          <a:prstGeom prst="rect">
            <a:avLst/>
          </a:prstGeom>
          <a:noFill/>
        </p:spPr>
        <p:txBody>
          <a:bodyPr wrap="square" rtlCol="0">
            <a:spAutoFit/>
          </a:bodyPr>
          <a:lstStyle/>
          <a:p>
            <a:r>
              <a:rPr lang="en-US" sz="1100" dirty="0" err="1">
                <a:latin typeface="Andale Mono" panose="020B0509000000000004" pitchFamily="49" charset="0"/>
              </a:rPr>
              <a:t>Vagrant.configure</a:t>
            </a:r>
            <a:r>
              <a:rPr lang="en-US" sz="1100" dirty="0">
                <a:latin typeface="Andale Mono" panose="020B0509000000000004" pitchFamily="49" charset="0"/>
              </a:rPr>
              <a:t>(VAGRANTFILE_API_VERSION) do |config|</a:t>
            </a:r>
          </a:p>
          <a:p>
            <a:pPr lvl="1"/>
            <a:br>
              <a:rPr lang="en-US" sz="1100" dirty="0">
                <a:latin typeface="Andale Mono" panose="020B0509000000000004" pitchFamily="49" charset="0"/>
              </a:rPr>
            </a:br>
            <a:r>
              <a:rPr lang="en-US" sz="1100" dirty="0" err="1">
                <a:latin typeface="Andale Mono" panose="020B0509000000000004" pitchFamily="49" charset="0"/>
              </a:rPr>
              <a:t>config.vm.provider</a:t>
            </a:r>
            <a:r>
              <a:rPr lang="en-US" sz="1100" dirty="0">
                <a:latin typeface="Andale Mono" panose="020B0509000000000004" pitchFamily="49" charset="0"/>
              </a:rPr>
              <a:t> "</a:t>
            </a:r>
            <a:r>
              <a:rPr lang="en-US" sz="1100" dirty="0" err="1">
                <a:latin typeface="Andale Mono" panose="020B0509000000000004" pitchFamily="49" charset="0"/>
              </a:rPr>
              <a:t>virtualbox</a:t>
            </a:r>
            <a:r>
              <a:rPr lang="en-US" sz="1100" dirty="0">
                <a:latin typeface="Andale Mono" panose="020B0509000000000004" pitchFamily="49" charset="0"/>
              </a:rPr>
              <a:t>" do |</a:t>
            </a:r>
            <a:r>
              <a:rPr lang="en-US" sz="1100" dirty="0" err="1">
                <a:latin typeface="Andale Mono" panose="020B0509000000000004" pitchFamily="49" charset="0"/>
              </a:rPr>
              <a:t>vb</a:t>
            </a:r>
            <a:r>
              <a:rPr lang="en-US" sz="1100" dirty="0">
                <a:latin typeface="Andale Mono" panose="020B0509000000000004" pitchFamily="49" charset="0"/>
              </a:rPr>
              <a:t>|</a:t>
            </a:r>
          </a:p>
          <a:p>
            <a:pPr lvl="2"/>
            <a:r>
              <a:rPr lang="en-US" sz="1100" dirty="0" err="1">
                <a:latin typeface="Andale Mono" panose="020B0509000000000004" pitchFamily="49" charset="0"/>
              </a:rPr>
              <a:t>vb.memory</a:t>
            </a:r>
            <a:r>
              <a:rPr lang="en-US" sz="1100" dirty="0">
                <a:latin typeface="Andale Mono" panose="020B0509000000000004" pitchFamily="49" charset="0"/>
              </a:rPr>
              <a:t> = 1536</a:t>
            </a:r>
          </a:p>
          <a:p>
            <a:pPr lvl="2"/>
            <a:r>
              <a:rPr lang="en-US" sz="1100" dirty="0" err="1">
                <a:latin typeface="Andale Mono" panose="020B0509000000000004" pitchFamily="49" charset="0"/>
              </a:rPr>
              <a:t>vb.cpus</a:t>
            </a:r>
            <a:r>
              <a:rPr lang="en-US" sz="1100" dirty="0">
                <a:latin typeface="Andale Mono" panose="020B0509000000000004" pitchFamily="49" charset="0"/>
              </a:rPr>
              <a:t> = 2</a:t>
            </a:r>
          </a:p>
          <a:p>
            <a:pPr lvl="1"/>
            <a:r>
              <a:rPr lang="en-US" sz="1100" dirty="0">
                <a:latin typeface="Andale Mono" panose="020B0509000000000004" pitchFamily="49" charset="0"/>
              </a:rPr>
              <a:t>end</a:t>
            </a:r>
          </a:p>
          <a:p>
            <a:pPr lvl="1"/>
            <a:br>
              <a:rPr lang="en-US" sz="1100" dirty="0">
                <a:latin typeface="Andale Mono" panose="020B0509000000000004" pitchFamily="49" charset="0"/>
              </a:rPr>
            </a:br>
            <a:r>
              <a:rPr lang="en-US" sz="1100" dirty="0" err="1">
                <a:latin typeface="Andale Mono" panose="020B0509000000000004" pitchFamily="49" charset="0"/>
              </a:rPr>
              <a:t>config.vm.define</a:t>
            </a:r>
            <a:r>
              <a:rPr lang="en-US" sz="1100" dirty="0">
                <a:latin typeface="Andale Mono" panose="020B0509000000000004" pitchFamily="49" charset="0"/>
              </a:rPr>
              <a:t> "nso1" do |</a:t>
            </a:r>
            <a:r>
              <a:rPr lang="en-US" sz="1100" b="1" dirty="0">
                <a:highlight>
                  <a:srgbClr val="FFFF00"/>
                </a:highlight>
                <a:latin typeface="Andale Mono" panose="020B0509000000000004" pitchFamily="49" charset="0"/>
              </a:rPr>
              <a:t>nso1</a:t>
            </a:r>
            <a:r>
              <a:rPr lang="en-US" sz="1100" dirty="0">
                <a:latin typeface="Andale Mono" panose="020B0509000000000004" pitchFamily="49" charset="0"/>
              </a:rPr>
              <a:t>|  </a:t>
            </a:r>
          </a:p>
          <a:p>
            <a:pPr lvl="2"/>
            <a:r>
              <a:rPr lang="en-US" sz="1100" dirty="0">
                <a:latin typeface="Andale Mono" panose="020B0509000000000004" pitchFamily="49" charset="0"/>
              </a:rPr>
              <a:t>nso1.vm.box = "centos/7"</a:t>
            </a:r>
          </a:p>
          <a:p>
            <a:pPr lvl="2"/>
            <a:r>
              <a:rPr lang="en-US" sz="1100" dirty="0">
                <a:latin typeface="Andale Mono" panose="020B0509000000000004" pitchFamily="49" charset="0"/>
              </a:rPr>
              <a:t>nso1.vm.network "</a:t>
            </a:r>
            <a:r>
              <a:rPr lang="en-US" sz="1100" dirty="0" err="1">
                <a:latin typeface="Andale Mono" panose="020B0509000000000004" pitchFamily="49" charset="0"/>
              </a:rPr>
              <a:t>private_network</a:t>
            </a:r>
            <a:r>
              <a:rPr lang="en-US" sz="1100" dirty="0">
                <a:latin typeface="Andale Mono" panose="020B0509000000000004" pitchFamily="49" charset="0"/>
              </a:rPr>
              <a:t>", </a:t>
            </a:r>
            <a:r>
              <a:rPr lang="en-US" sz="1100" dirty="0" err="1">
                <a:latin typeface="Andale Mono" panose="020B0509000000000004" pitchFamily="49" charset="0"/>
              </a:rPr>
              <a:t>ip</a:t>
            </a:r>
            <a:r>
              <a:rPr lang="en-US" sz="1100" dirty="0">
                <a:latin typeface="Andale Mono" panose="020B0509000000000004" pitchFamily="49" charset="0"/>
              </a:rPr>
              <a:t>: "</a:t>
            </a:r>
            <a:r>
              <a:rPr lang="en-US" sz="1100" dirty="0">
                <a:highlight>
                  <a:srgbClr val="FFFF00"/>
                </a:highlight>
                <a:latin typeface="Andale Mono" panose="020B0509000000000004" pitchFamily="49" charset="0"/>
              </a:rPr>
              <a:t>192.168.1.11"</a:t>
            </a:r>
          </a:p>
          <a:p>
            <a:pPr lvl="1"/>
            <a:r>
              <a:rPr lang="en-US" sz="1100" dirty="0">
                <a:latin typeface="Andale Mono" panose="020B0509000000000004" pitchFamily="49" charset="0"/>
              </a:rPr>
              <a:t>end</a:t>
            </a:r>
          </a:p>
          <a:p>
            <a:pPr lvl="1"/>
            <a:br>
              <a:rPr lang="en-US" sz="1100" dirty="0">
                <a:latin typeface="Andale Mono" panose="020B0509000000000004" pitchFamily="49" charset="0"/>
              </a:rPr>
            </a:br>
            <a:r>
              <a:rPr lang="en-US" sz="1100" dirty="0" err="1">
                <a:latin typeface="Andale Mono" panose="020B0509000000000004" pitchFamily="49" charset="0"/>
              </a:rPr>
              <a:t>config.vm.define</a:t>
            </a:r>
            <a:r>
              <a:rPr lang="en-US" sz="1100" dirty="0">
                <a:latin typeface="Andale Mono" panose="020B0509000000000004" pitchFamily="49" charset="0"/>
              </a:rPr>
              <a:t> "nso2" do |</a:t>
            </a:r>
            <a:r>
              <a:rPr lang="en-US" sz="1100" b="1" dirty="0">
                <a:highlight>
                  <a:srgbClr val="FFFF00"/>
                </a:highlight>
                <a:latin typeface="Andale Mono" panose="020B0509000000000004" pitchFamily="49" charset="0"/>
              </a:rPr>
              <a:t>nso2</a:t>
            </a:r>
            <a:r>
              <a:rPr lang="en-US" sz="1100" dirty="0">
                <a:latin typeface="Andale Mono" panose="020B0509000000000004" pitchFamily="49" charset="0"/>
              </a:rPr>
              <a:t>|</a:t>
            </a:r>
          </a:p>
          <a:p>
            <a:pPr lvl="2"/>
            <a:r>
              <a:rPr lang="en-US" sz="1100" dirty="0">
                <a:latin typeface="Andale Mono" panose="020B0509000000000004" pitchFamily="49" charset="0"/>
              </a:rPr>
              <a:t>nso2.vm.box = "centos/7"</a:t>
            </a:r>
          </a:p>
          <a:p>
            <a:pPr lvl="2"/>
            <a:r>
              <a:rPr lang="en-US" sz="1100" dirty="0">
                <a:latin typeface="Andale Mono" panose="020B0509000000000004" pitchFamily="49" charset="0"/>
              </a:rPr>
              <a:t>nso2.vm.network "</a:t>
            </a:r>
            <a:r>
              <a:rPr lang="en-US" sz="1100" dirty="0" err="1">
                <a:latin typeface="Andale Mono" panose="020B0509000000000004" pitchFamily="49" charset="0"/>
              </a:rPr>
              <a:t>private_network</a:t>
            </a:r>
            <a:r>
              <a:rPr lang="en-US" sz="1100" dirty="0">
                <a:latin typeface="Andale Mono" panose="020B0509000000000004" pitchFamily="49" charset="0"/>
              </a:rPr>
              <a:t>", </a:t>
            </a:r>
            <a:r>
              <a:rPr lang="en-US" sz="1100" dirty="0" err="1">
                <a:latin typeface="Andale Mono" panose="020B0509000000000004" pitchFamily="49" charset="0"/>
              </a:rPr>
              <a:t>ip</a:t>
            </a:r>
            <a:r>
              <a:rPr lang="en-US" sz="1100" dirty="0">
                <a:latin typeface="Andale Mono" panose="020B0509000000000004" pitchFamily="49" charset="0"/>
              </a:rPr>
              <a:t>: "</a:t>
            </a:r>
            <a:r>
              <a:rPr lang="en-US" sz="1100" dirty="0">
                <a:highlight>
                  <a:srgbClr val="FFFF00"/>
                </a:highlight>
                <a:latin typeface="Andale Mono" panose="020B0509000000000004" pitchFamily="49" charset="0"/>
              </a:rPr>
              <a:t>192.168.1.12</a:t>
            </a:r>
            <a:r>
              <a:rPr lang="en-US" sz="1100" dirty="0">
                <a:latin typeface="Andale Mono" panose="020B0509000000000004" pitchFamily="49" charset="0"/>
              </a:rPr>
              <a:t>"</a:t>
            </a:r>
          </a:p>
          <a:p>
            <a:pPr lvl="1"/>
            <a:r>
              <a:rPr lang="en-US" sz="1100" dirty="0">
                <a:latin typeface="Andale Mono" panose="020B0509000000000004" pitchFamily="49" charset="0"/>
              </a:rPr>
              <a:t>End</a:t>
            </a:r>
          </a:p>
          <a:p>
            <a:pPr lvl="1"/>
            <a:endParaRPr lang="en-US" sz="1100" dirty="0">
              <a:latin typeface="Andale Mono" panose="020B0509000000000004" pitchFamily="49" charset="0"/>
            </a:endParaRPr>
          </a:p>
          <a:p>
            <a:pPr lvl="1"/>
            <a:endParaRPr lang="en-US" sz="1100" dirty="0">
              <a:latin typeface="Andale Mono" panose="020B0509000000000004" pitchFamily="49" charset="0"/>
            </a:endParaRPr>
          </a:p>
          <a:p>
            <a:pPr lvl="1"/>
            <a:endParaRPr lang="en-US" sz="1100" dirty="0">
              <a:latin typeface="Andale Mono" panose="020B0509000000000004" pitchFamily="49" charset="0"/>
            </a:endParaRPr>
          </a:p>
          <a:p>
            <a:endParaRPr lang="en-US" sz="1100" dirty="0">
              <a:latin typeface="Andale Mono" panose="020B0509000000000004" pitchFamily="49" charset="0"/>
            </a:endParaRPr>
          </a:p>
          <a:p>
            <a:r>
              <a:rPr lang="en-US" sz="1100" dirty="0">
                <a:latin typeface="Andale Mono" panose="020B0509000000000004" pitchFamily="49" charset="0"/>
              </a:rPr>
              <a:t>end</a:t>
            </a:r>
          </a:p>
          <a:p>
            <a:br>
              <a:rPr lang="en-US" sz="1100" dirty="0">
                <a:latin typeface="Andale Mono" panose="020B0509000000000004" pitchFamily="49" charset="0"/>
              </a:rPr>
            </a:br>
            <a:endParaRPr lang="en-US" sz="1100" dirty="0">
              <a:latin typeface="Andale Mono" panose="020B0509000000000004" pitchFamily="49" charset="0"/>
            </a:endParaRPr>
          </a:p>
        </p:txBody>
      </p:sp>
      <p:grpSp>
        <p:nvGrpSpPr>
          <p:cNvPr id="19" name="Group 18">
            <a:extLst>
              <a:ext uri="{FF2B5EF4-FFF2-40B4-BE49-F238E27FC236}">
                <a16:creationId xmlns:a16="http://schemas.microsoft.com/office/drawing/2014/main" id="{803B9E0A-0D5E-0A4B-BAA3-A8CDCDDADB0C}"/>
              </a:ext>
            </a:extLst>
          </p:cNvPr>
          <p:cNvGrpSpPr/>
          <p:nvPr/>
        </p:nvGrpSpPr>
        <p:grpSpPr>
          <a:xfrm>
            <a:off x="4444779" y="707666"/>
            <a:ext cx="7807195" cy="2206290"/>
            <a:chOff x="4444779" y="707666"/>
            <a:chExt cx="7807195" cy="2206290"/>
          </a:xfrm>
        </p:grpSpPr>
        <p:cxnSp>
          <p:nvCxnSpPr>
            <p:cNvPr id="9" name="Curved Connector 8">
              <a:extLst>
                <a:ext uri="{FF2B5EF4-FFF2-40B4-BE49-F238E27FC236}">
                  <a16:creationId xmlns:a16="http://schemas.microsoft.com/office/drawing/2014/main" id="{69CFD4E0-999E-E347-BC4D-00AA338C60D0}"/>
                </a:ext>
              </a:extLst>
            </p:cNvPr>
            <p:cNvCxnSpPr>
              <a:cxnSpLocks/>
            </p:cNvCxnSpPr>
            <p:nvPr/>
          </p:nvCxnSpPr>
          <p:spPr>
            <a:xfrm>
              <a:off x="4444779" y="707666"/>
              <a:ext cx="2727298" cy="1391478"/>
            </a:xfrm>
            <a:prstGeom prst="curvedConnector3">
              <a:avLst>
                <a:gd name="adj1" fmla="val 50000"/>
              </a:avLst>
            </a:prstGeom>
            <a:ln w="15875">
              <a:prstDash val="dash"/>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1A2FF92-3399-0D4C-B8BA-A4EB81FE3D17}"/>
                </a:ext>
              </a:extLst>
            </p:cNvPr>
            <p:cNvSpPr txBox="1"/>
            <p:nvPr/>
          </p:nvSpPr>
          <p:spPr>
            <a:xfrm>
              <a:off x="7837817" y="1990626"/>
              <a:ext cx="4414157" cy="923330"/>
            </a:xfrm>
            <a:prstGeom prst="rect">
              <a:avLst/>
            </a:prstGeom>
            <a:noFill/>
          </p:spPr>
          <p:txBody>
            <a:bodyPr wrap="none" rtlCol="0">
              <a:spAutoFit/>
            </a:bodyPr>
            <a:lstStyle/>
            <a:p>
              <a:pPr marL="285750" indent="-285750">
                <a:buFont typeface="Arial" panose="020B0604020202020204" pitchFamily="34" charset="0"/>
                <a:buChar char="•"/>
              </a:pPr>
              <a:r>
                <a:rPr lang="en-US" dirty="0"/>
                <a:t>If you can do It manually at local desktop, </a:t>
              </a:r>
              <a:br>
                <a:rPr lang="en-US" dirty="0"/>
              </a:br>
              <a:r>
                <a:rPr lang="en-US" dirty="0"/>
                <a:t>     it is fine.</a:t>
              </a:r>
            </a:p>
            <a:p>
              <a:pPr marL="285750" indent="-285750">
                <a:buFont typeface="Arial" panose="020B0604020202020204" pitchFamily="34" charset="0"/>
                <a:buChar char="•"/>
              </a:pPr>
              <a:r>
                <a:rPr lang="en-US" dirty="0"/>
                <a:t>Gives an insight into resource </a:t>
              </a:r>
              <a:r>
                <a:rPr lang="en-US" dirty="0" err="1"/>
                <a:t>mgmt</a:t>
              </a:r>
              <a:endParaRPr lang="en-US" dirty="0"/>
            </a:p>
          </p:txBody>
        </p:sp>
      </p:grpSp>
      <p:sp>
        <p:nvSpPr>
          <p:cNvPr id="6" name="TextBox 5">
            <a:extLst>
              <a:ext uri="{FF2B5EF4-FFF2-40B4-BE49-F238E27FC236}">
                <a16:creationId xmlns:a16="http://schemas.microsoft.com/office/drawing/2014/main" id="{961792C4-A83C-5F4A-8869-C996E2349F36}"/>
              </a:ext>
            </a:extLst>
          </p:cNvPr>
          <p:cNvSpPr txBox="1"/>
          <p:nvPr/>
        </p:nvSpPr>
        <p:spPr>
          <a:xfrm>
            <a:off x="2229308" y="5297872"/>
            <a:ext cx="7399722" cy="1138773"/>
          </a:xfrm>
          <a:prstGeom prst="rect">
            <a:avLst/>
          </a:prstGeom>
          <a:noFill/>
        </p:spPr>
        <p:txBody>
          <a:bodyPr wrap="square" rtlCol="0">
            <a:spAutoFit/>
          </a:bodyPr>
          <a:lstStyle/>
          <a:p>
            <a:r>
              <a:rPr lang="en-US" sz="1400" dirty="0">
                <a:latin typeface="Cavolini" panose="03000502040302020204" pitchFamily="66" charset="0"/>
                <a:cs typeface="Cavolini" panose="03000502040302020204" pitchFamily="66" charset="0"/>
              </a:rPr>
              <a:t>Commands: </a:t>
            </a:r>
            <a:br>
              <a:rPr lang="en-US" dirty="0"/>
            </a:br>
            <a:r>
              <a:rPr lang="en-US" sz="1400" dirty="0">
                <a:latin typeface="Andale Mono" panose="020B0509000000000004" pitchFamily="49" charset="0"/>
              </a:rPr>
              <a:t>vagrant up             </a:t>
            </a:r>
            <a:r>
              <a:rPr lang="en-US" dirty="0">
                <a:sym typeface="Wingdings" pitchFamily="2" charset="2"/>
              </a:rPr>
              <a:t> deploys VMs @ virtual box.</a:t>
            </a:r>
          </a:p>
          <a:p>
            <a:r>
              <a:rPr lang="en-US" sz="1400" dirty="0">
                <a:latin typeface="Andale Mono" panose="020B0509000000000004" pitchFamily="49" charset="0"/>
                <a:sym typeface="Wingdings" pitchFamily="2" charset="2"/>
              </a:rPr>
              <a:t>vagrant halt           </a:t>
            </a:r>
            <a:r>
              <a:rPr lang="en-US" dirty="0">
                <a:sym typeface="Wingdings" pitchFamily="2" charset="2"/>
              </a:rPr>
              <a:t> </a:t>
            </a:r>
            <a:r>
              <a:rPr lang="en-US" dirty="0" err="1">
                <a:sym typeface="Wingdings" pitchFamily="2" charset="2"/>
              </a:rPr>
              <a:t>shutsdown</a:t>
            </a:r>
            <a:r>
              <a:rPr lang="en-US" dirty="0">
                <a:sym typeface="Wingdings" pitchFamily="2" charset="2"/>
              </a:rPr>
              <a:t> VMs</a:t>
            </a:r>
          </a:p>
          <a:p>
            <a:r>
              <a:rPr lang="en-US" sz="1400" dirty="0">
                <a:latin typeface="Andale Mono" panose="020B0509000000000004" pitchFamily="49" charset="0"/>
              </a:rPr>
              <a:t>vagrant destroy –force </a:t>
            </a:r>
            <a:r>
              <a:rPr lang="en-US" dirty="0">
                <a:sym typeface="Wingdings" pitchFamily="2" charset="2"/>
              </a:rPr>
              <a:t> </a:t>
            </a:r>
            <a:r>
              <a:rPr lang="en-US" dirty="0" err="1">
                <a:sym typeface="Wingdings" pitchFamily="2" charset="2"/>
              </a:rPr>
              <a:t>cleansup</a:t>
            </a:r>
            <a:r>
              <a:rPr lang="en-US" dirty="0">
                <a:sym typeface="Wingdings" pitchFamily="2" charset="2"/>
              </a:rPr>
              <a:t> images and </a:t>
            </a:r>
            <a:r>
              <a:rPr lang="en-US" dirty="0" err="1">
                <a:sym typeface="Wingdings" pitchFamily="2" charset="2"/>
              </a:rPr>
              <a:t>harddisks</a:t>
            </a:r>
            <a:r>
              <a:rPr lang="en-US" dirty="0">
                <a:sym typeface="Wingdings" pitchFamily="2" charset="2"/>
              </a:rPr>
              <a:t>.</a:t>
            </a:r>
            <a:endParaRPr lang="en-US" dirty="0"/>
          </a:p>
        </p:txBody>
      </p:sp>
      <p:sp>
        <p:nvSpPr>
          <p:cNvPr id="8" name="Rectangle 7">
            <a:extLst>
              <a:ext uri="{FF2B5EF4-FFF2-40B4-BE49-F238E27FC236}">
                <a16:creationId xmlns:a16="http://schemas.microsoft.com/office/drawing/2014/main" id="{ABB16506-EAF7-2843-94EF-4461A6EAB37C}"/>
              </a:ext>
            </a:extLst>
          </p:cNvPr>
          <p:cNvSpPr/>
          <p:nvPr/>
        </p:nvSpPr>
        <p:spPr>
          <a:xfrm>
            <a:off x="1086678" y="3860781"/>
            <a:ext cx="10018644" cy="646331"/>
          </a:xfrm>
          <a:prstGeom prst="rect">
            <a:avLst/>
          </a:prstGeom>
        </p:spPr>
        <p:txBody>
          <a:bodyPr wrap="square">
            <a:spAutoFit/>
          </a:bodyPr>
          <a:lstStyle/>
          <a:p>
            <a:r>
              <a:rPr lang="en-US" sz="1200" dirty="0" err="1">
                <a:solidFill>
                  <a:srgbClr val="6A9955"/>
                </a:solidFill>
                <a:latin typeface="Andale Mono" panose="020B0509000000000004" pitchFamily="49" charset="0"/>
              </a:rPr>
              <a:t>config.vm.provision</a:t>
            </a:r>
            <a:r>
              <a:rPr lang="en-US" sz="1200" dirty="0">
                <a:solidFill>
                  <a:srgbClr val="6A9955"/>
                </a:solidFill>
                <a:latin typeface="Andale Mono" panose="020B0509000000000004" pitchFamily="49" charset="0"/>
              </a:rPr>
              <a:t> "ansible" do |ansible|</a:t>
            </a:r>
            <a:endParaRPr lang="en-US" sz="1200" dirty="0">
              <a:solidFill>
                <a:srgbClr val="D4D4D4"/>
              </a:solidFill>
              <a:latin typeface="Andale Mono" panose="020B0509000000000004" pitchFamily="49" charset="0"/>
            </a:endParaRPr>
          </a:p>
          <a:p>
            <a:r>
              <a:rPr lang="en-US" sz="1200" dirty="0">
                <a:solidFill>
                  <a:srgbClr val="6A9955"/>
                </a:solidFill>
                <a:latin typeface="Andale Mono" panose="020B0509000000000004" pitchFamily="49" charset="0"/>
              </a:rPr>
              <a:t>     </a:t>
            </a:r>
            <a:r>
              <a:rPr lang="en-US" sz="1200" dirty="0" err="1">
                <a:solidFill>
                  <a:srgbClr val="6A9955"/>
                </a:solidFill>
                <a:latin typeface="Andale Mono" panose="020B0509000000000004" pitchFamily="49" charset="0"/>
              </a:rPr>
              <a:t>ansible.playbook</a:t>
            </a:r>
            <a:r>
              <a:rPr lang="en-US" sz="1200" dirty="0">
                <a:solidFill>
                  <a:srgbClr val="6A9955"/>
                </a:solidFill>
                <a:latin typeface="Andale Mono" panose="020B0509000000000004" pitchFamily="49" charset="0"/>
              </a:rPr>
              <a:t> = "</a:t>
            </a:r>
            <a:r>
              <a:rPr lang="en-US" sz="1200" dirty="0" err="1">
                <a:solidFill>
                  <a:srgbClr val="6A9955"/>
                </a:solidFill>
                <a:latin typeface="Andale Mono" panose="020B0509000000000004" pitchFamily="49" charset="0"/>
              </a:rPr>
              <a:t>playbook.yml</a:t>
            </a:r>
            <a:r>
              <a:rPr lang="en-US" sz="1200" dirty="0">
                <a:solidFill>
                  <a:srgbClr val="6A9955"/>
                </a:solidFill>
                <a:latin typeface="Andale Mono" panose="020B0509000000000004" pitchFamily="49" charset="0"/>
              </a:rPr>
              <a:t>"</a:t>
            </a:r>
            <a:endParaRPr lang="en-US" sz="1200" dirty="0">
              <a:solidFill>
                <a:srgbClr val="D4D4D4"/>
              </a:solidFill>
              <a:latin typeface="Andale Mono" panose="020B0509000000000004" pitchFamily="49" charset="0"/>
            </a:endParaRPr>
          </a:p>
          <a:p>
            <a:r>
              <a:rPr lang="en-US" sz="1200" dirty="0">
                <a:solidFill>
                  <a:srgbClr val="6A9955"/>
                </a:solidFill>
                <a:latin typeface="Andale Mono" panose="020B0509000000000004" pitchFamily="49" charset="0"/>
              </a:rPr>
              <a:t>end</a:t>
            </a:r>
            <a:endParaRPr lang="en-US" sz="1200" b="0" dirty="0">
              <a:solidFill>
                <a:srgbClr val="D4D4D4"/>
              </a:solidFill>
              <a:effectLst/>
              <a:latin typeface="Andale Mono" panose="020B0509000000000004" pitchFamily="49" charset="0"/>
            </a:endParaRPr>
          </a:p>
        </p:txBody>
      </p:sp>
    </p:spTree>
    <p:extLst>
      <p:ext uri="{BB962C8B-B14F-4D97-AF65-F5344CB8AC3E}">
        <p14:creationId xmlns:p14="http://schemas.microsoft.com/office/powerpoint/2010/main" val="364819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circle(in)">
                                      <p:cBhvr>
                                        <p:cTn id="7" dur="20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EBDBF-5A65-0D41-8B84-05FEBBAB6E35}"/>
              </a:ext>
            </a:extLst>
          </p:cNvPr>
          <p:cNvSpPr>
            <a:spLocks noGrp="1"/>
          </p:cNvSpPr>
          <p:nvPr>
            <p:ph type="title"/>
          </p:nvPr>
        </p:nvSpPr>
        <p:spPr>
          <a:xfrm>
            <a:off x="117192" y="315243"/>
            <a:ext cx="2603305" cy="338555"/>
          </a:xfrm>
        </p:spPr>
        <p:txBody>
          <a:bodyPr>
            <a:noAutofit/>
          </a:bodyPr>
          <a:lstStyle/>
          <a:p>
            <a:r>
              <a:rPr lang="en-US" sz="2400" dirty="0" err="1"/>
              <a:t>ssh</a:t>
            </a:r>
            <a:r>
              <a:rPr lang="en-US" sz="2400" dirty="0"/>
              <a:t>-agent</a:t>
            </a:r>
          </a:p>
        </p:txBody>
      </p:sp>
      <p:grpSp>
        <p:nvGrpSpPr>
          <p:cNvPr id="17" name="Group 16">
            <a:extLst>
              <a:ext uri="{FF2B5EF4-FFF2-40B4-BE49-F238E27FC236}">
                <a16:creationId xmlns:a16="http://schemas.microsoft.com/office/drawing/2014/main" id="{21DD3B13-39A9-C944-8213-3A87B340B341}"/>
              </a:ext>
            </a:extLst>
          </p:cNvPr>
          <p:cNvGrpSpPr/>
          <p:nvPr/>
        </p:nvGrpSpPr>
        <p:grpSpPr>
          <a:xfrm>
            <a:off x="3998366" y="236154"/>
            <a:ext cx="310525" cy="360812"/>
            <a:chOff x="8869119" y="1690688"/>
            <a:chExt cx="879676" cy="1214559"/>
          </a:xfrm>
        </p:grpSpPr>
        <p:cxnSp>
          <p:nvCxnSpPr>
            <p:cNvPr id="8" name="Straight Connector 7">
              <a:extLst>
                <a:ext uri="{FF2B5EF4-FFF2-40B4-BE49-F238E27FC236}">
                  <a16:creationId xmlns:a16="http://schemas.microsoft.com/office/drawing/2014/main" id="{2A72CBCE-B8A0-2943-B6F2-BC699C1D70E6}"/>
                </a:ext>
              </a:extLst>
            </p:cNvPr>
            <p:cNvCxnSpPr/>
            <p:nvPr/>
          </p:nvCxnSpPr>
          <p:spPr>
            <a:xfrm flipH="1">
              <a:off x="8869119" y="1690688"/>
              <a:ext cx="509287"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297756-776E-D84E-9983-31BFB25DB8C8}"/>
                </a:ext>
              </a:extLst>
            </p:cNvPr>
            <p:cNvCxnSpPr>
              <a:cxnSpLocks/>
            </p:cNvCxnSpPr>
            <p:nvPr/>
          </p:nvCxnSpPr>
          <p:spPr>
            <a:xfrm>
              <a:off x="9378406" y="1690688"/>
              <a:ext cx="370389"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E1DA90B-59FC-8F4C-9FE0-FF6FA006C2CB}"/>
                </a:ext>
              </a:extLst>
            </p:cNvPr>
            <p:cNvCxnSpPr>
              <a:cxnSpLocks/>
            </p:cNvCxnSpPr>
            <p:nvPr/>
          </p:nvCxnSpPr>
          <p:spPr>
            <a:xfrm flipH="1" flipV="1">
              <a:off x="9143615" y="2490971"/>
              <a:ext cx="605180" cy="414276"/>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5" name="TextBox 44">
            <a:extLst>
              <a:ext uri="{FF2B5EF4-FFF2-40B4-BE49-F238E27FC236}">
                <a16:creationId xmlns:a16="http://schemas.microsoft.com/office/drawing/2014/main" id="{B76508AB-549C-8149-9B3E-19321D2C6A4B}"/>
              </a:ext>
            </a:extLst>
          </p:cNvPr>
          <p:cNvSpPr txBox="1"/>
          <p:nvPr/>
        </p:nvSpPr>
        <p:spPr>
          <a:xfrm>
            <a:off x="197143" y="3429000"/>
            <a:ext cx="1236236" cy="307777"/>
          </a:xfrm>
          <a:prstGeom prst="rect">
            <a:avLst/>
          </a:prstGeom>
          <a:noFill/>
        </p:spPr>
        <p:txBody>
          <a:bodyPr wrap="none" rtlCol="0">
            <a:spAutoFit/>
          </a:bodyPr>
          <a:lstStyle/>
          <a:p>
            <a:r>
              <a:rPr lang="en-US" sz="1400" dirty="0">
                <a:latin typeface="Cavolini" panose="03000502040302020204" pitchFamily="66" charset="0"/>
                <a:cs typeface="Cavolini" panose="03000502040302020204" pitchFamily="66" charset="0"/>
              </a:rPr>
              <a:t>Command:</a:t>
            </a:r>
            <a:endParaRPr lang="en-US" sz="1600" i="1" dirty="0"/>
          </a:p>
        </p:txBody>
      </p:sp>
      <p:grpSp>
        <p:nvGrpSpPr>
          <p:cNvPr id="24" name="Group 23">
            <a:extLst>
              <a:ext uri="{FF2B5EF4-FFF2-40B4-BE49-F238E27FC236}">
                <a16:creationId xmlns:a16="http://schemas.microsoft.com/office/drawing/2014/main" id="{FBC6B72F-3C27-334D-9771-223B6FD9C624}"/>
              </a:ext>
            </a:extLst>
          </p:cNvPr>
          <p:cNvGrpSpPr/>
          <p:nvPr/>
        </p:nvGrpSpPr>
        <p:grpSpPr>
          <a:xfrm>
            <a:off x="146262" y="702308"/>
            <a:ext cx="10875774" cy="1579067"/>
            <a:chOff x="143656" y="750476"/>
            <a:chExt cx="8442949" cy="1029495"/>
          </a:xfrm>
        </p:grpSpPr>
        <p:sp>
          <p:nvSpPr>
            <p:cNvPr id="25" name="Rectangle 24">
              <a:extLst>
                <a:ext uri="{FF2B5EF4-FFF2-40B4-BE49-F238E27FC236}">
                  <a16:creationId xmlns:a16="http://schemas.microsoft.com/office/drawing/2014/main" id="{5DB8BCD3-254E-7C49-A059-D29EC952A636}"/>
                </a:ext>
              </a:extLst>
            </p:cNvPr>
            <p:cNvSpPr/>
            <p:nvPr/>
          </p:nvSpPr>
          <p:spPr>
            <a:xfrm>
              <a:off x="545789" y="1017466"/>
              <a:ext cx="8040816" cy="762505"/>
            </a:xfrm>
            <a:prstGeom prst="rect">
              <a:avLst/>
            </a:prstGeom>
          </p:spPr>
          <p:txBody>
            <a:bodyPr wrap="square">
              <a:spAutoFit/>
            </a:bodyPr>
            <a:lstStyle/>
            <a:p>
              <a:r>
                <a:rPr lang="en-US" sz="1400" dirty="0">
                  <a:latin typeface="Andale Mono" panose="020B0509000000000004" pitchFamily="49" charset="0"/>
                </a:rPr>
                <a:t>[</a:t>
              </a:r>
              <a:r>
                <a:rPr lang="en-US" sz="1400" dirty="0" err="1">
                  <a:latin typeface="Andale Mono" panose="020B0509000000000004" pitchFamily="49" charset="0"/>
                </a:rPr>
                <a:t>nso</a:t>
              </a:r>
              <a:r>
                <a:rPr lang="en-US" sz="1400" dirty="0">
                  <a:latin typeface="Andale Mono" panose="020B0509000000000004" pitchFamily="49" charset="0"/>
                </a:rPr>
                <a:t>]</a:t>
              </a:r>
            </a:p>
            <a:p>
              <a:r>
                <a:rPr lang="en-US" sz="1400" b="1" dirty="0">
                  <a:latin typeface="Andale Mono" panose="020B0509000000000004" pitchFamily="49" charset="0"/>
                </a:rPr>
                <a:t>nso1</a:t>
              </a:r>
              <a:r>
                <a:rPr lang="en-US" sz="1400" dirty="0">
                  <a:solidFill>
                    <a:srgbClr val="D4D4D4"/>
                  </a:solidFill>
                  <a:latin typeface="Andale Mono" panose="020B0509000000000004" pitchFamily="49" charset="0"/>
                </a:rPr>
                <a:t> </a:t>
              </a:r>
              <a:r>
                <a:rPr lang="en-US" sz="1400" dirty="0" err="1">
                  <a:solidFill>
                    <a:srgbClr val="569CD6"/>
                  </a:solidFill>
                  <a:latin typeface="Andale Mono" panose="020B0509000000000004" pitchFamily="49" charset="0"/>
                </a:rPr>
                <a:t>ansible_host</a:t>
              </a:r>
              <a:r>
                <a:rPr lang="en-US" sz="1400" dirty="0">
                  <a:latin typeface="Andale Mono" panose="020B0509000000000004" pitchFamily="49" charset="0"/>
                </a:rPr>
                <a:t>=127.0.0.1 </a:t>
              </a:r>
              <a:r>
                <a:rPr lang="en-US" sz="1400" dirty="0" err="1">
                  <a:solidFill>
                    <a:srgbClr val="569CD6"/>
                  </a:solidFill>
                  <a:latin typeface="Andale Mono" panose="020B0509000000000004" pitchFamily="49" charset="0"/>
                </a:rPr>
                <a:t>ansible_user</a:t>
              </a:r>
              <a:r>
                <a:rPr lang="en-US" sz="1400" dirty="0">
                  <a:latin typeface="Andale Mono" panose="020B0509000000000004" pitchFamily="49" charset="0"/>
                </a:rPr>
                <a:t>=vagrant </a:t>
              </a:r>
              <a:r>
                <a:rPr lang="en-US" sz="1400" dirty="0" err="1">
                  <a:solidFill>
                    <a:srgbClr val="569CD6"/>
                  </a:solidFill>
                  <a:latin typeface="Andale Mono" panose="020B0509000000000004" pitchFamily="49" charset="0"/>
                </a:rPr>
                <a:t>ansible_port</a:t>
              </a:r>
              <a:r>
                <a:rPr lang="en-US" sz="1400" dirty="0">
                  <a:latin typeface="Andale Mono" panose="020B0509000000000004" pitchFamily="49" charset="0"/>
                </a:rPr>
                <a:t>=2222</a:t>
              </a:r>
            </a:p>
            <a:p>
              <a:r>
                <a:rPr lang="en-US" sz="1400" dirty="0">
                  <a:latin typeface="Andale Mono" panose="020B0509000000000004" pitchFamily="49" charset="0"/>
                </a:rPr>
                <a:t>[routers]</a:t>
              </a:r>
            </a:p>
            <a:p>
              <a:r>
                <a:rPr lang="en-US" sz="1200" dirty="0">
                  <a:latin typeface="Andale Mono" panose="020B0509000000000004" pitchFamily="49" charset="0"/>
                </a:rPr>
                <a:t>R2 </a:t>
              </a:r>
              <a:r>
                <a:rPr lang="en-US" sz="1200" dirty="0" err="1">
                  <a:latin typeface="Andale Mono" panose="020B0509000000000004" pitchFamily="49" charset="0"/>
                </a:rPr>
                <a:t>ansible_host</a:t>
              </a:r>
              <a:r>
                <a:rPr lang="en-US" sz="1200" dirty="0">
                  <a:latin typeface="Andale Mono" panose="020B0509000000000004" pitchFamily="49" charset="0"/>
                </a:rPr>
                <a:t>=10.122.32.74 </a:t>
              </a:r>
              <a:r>
                <a:rPr lang="en-US" sz="1200" dirty="0" err="1">
                  <a:latin typeface="Andale Mono" panose="020B0509000000000004" pitchFamily="49" charset="0"/>
                </a:rPr>
                <a:t>ansible_user</a:t>
              </a:r>
              <a:r>
                <a:rPr lang="en-US" sz="1200" dirty="0">
                  <a:latin typeface="Andale Mono" panose="020B0509000000000004" pitchFamily="49" charset="0"/>
                </a:rPr>
                <a:t>=zsnso04 </a:t>
              </a:r>
              <a:r>
                <a:rPr lang="en-US" sz="1200" dirty="0" err="1">
                  <a:latin typeface="Andale Mono" panose="020B0509000000000004" pitchFamily="49" charset="0"/>
                </a:rPr>
                <a:t>private_key_file</a:t>
              </a:r>
              <a:r>
                <a:rPr lang="en-US" sz="1200" dirty="0">
                  <a:latin typeface="Andale Mono" panose="020B0509000000000004" pitchFamily="49" charset="0"/>
                </a:rPr>
                <a:t>=/Users/</a:t>
              </a:r>
              <a:r>
                <a:rPr lang="en-US" sz="1200" dirty="0" err="1">
                  <a:latin typeface="Andale Mono" panose="020B0509000000000004" pitchFamily="49" charset="0"/>
                </a:rPr>
                <a:t>tperiasa</a:t>
              </a:r>
              <a:r>
                <a:rPr lang="en-US" sz="1200" dirty="0">
                  <a:latin typeface="Andale Mono" panose="020B0509000000000004" pitchFamily="49" charset="0"/>
                </a:rPr>
                <a:t>/.</a:t>
              </a:r>
              <a:r>
                <a:rPr lang="en-US" sz="1200" dirty="0" err="1">
                  <a:latin typeface="Andale Mono" panose="020B0509000000000004" pitchFamily="49" charset="0"/>
                </a:rPr>
                <a:t>ssh</a:t>
              </a:r>
              <a:r>
                <a:rPr lang="en-US" sz="1200" dirty="0">
                  <a:latin typeface="Andale Mono" panose="020B0509000000000004" pitchFamily="49" charset="0"/>
                </a:rPr>
                <a:t>/</a:t>
              </a:r>
              <a:r>
                <a:rPr lang="en-US" sz="1200" dirty="0" err="1">
                  <a:latin typeface="Andale Mono" panose="020B0509000000000004" pitchFamily="49" charset="0"/>
                </a:rPr>
                <a:t>id_rsa</a:t>
              </a:r>
              <a:endParaRPr lang="en-US" sz="1200" dirty="0">
                <a:latin typeface="Andale Mono" panose="020B0509000000000004" pitchFamily="49" charset="0"/>
              </a:endParaRPr>
            </a:p>
            <a:p>
              <a:endParaRPr lang="en-US" sz="1400" dirty="0">
                <a:latin typeface="Andale Mono" panose="020B0509000000000004" pitchFamily="49" charset="0"/>
              </a:endParaRPr>
            </a:p>
          </p:txBody>
        </p:sp>
        <p:sp>
          <p:nvSpPr>
            <p:cNvPr id="26" name="TextBox 25">
              <a:extLst>
                <a:ext uri="{FF2B5EF4-FFF2-40B4-BE49-F238E27FC236}">
                  <a16:creationId xmlns:a16="http://schemas.microsoft.com/office/drawing/2014/main" id="{FEF38B53-4DCD-6B49-A72A-79E320DD3C63}"/>
                </a:ext>
              </a:extLst>
            </p:cNvPr>
            <p:cNvSpPr txBox="1"/>
            <p:nvPr/>
          </p:nvSpPr>
          <p:spPr>
            <a:xfrm>
              <a:off x="143656" y="750476"/>
              <a:ext cx="1549258" cy="200660"/>
            </a:xfrm>
            <a:prstGeom prst="rect">
              <a:avLst/>
            </a:prstGeom>
            <a:noFill/>
          </p:spPr>
          <p:txBody>
            <a:bodyPr wrap="none" rtlCol="0">
              <a:spAutoFit/>
            </a:bodyPr>
            <a:lstStyle/>
            <a:p>
              <a:r>
                <a:rPr lang="en-US" sz="1400" dirty="0">
                  <a:latin typeface="Cavolini" panose="03000502040302020204" pitchFamily="66" charset="0"/>
                  <a:cs typeface="Cavolini" panose="03000502040302020204" pitchFamily="66" charset="0"/>
                </a:rPr>
                <a:t>Inventory file</a:t>
              </a:r>
              <a:r>
                <a:rPr lang="en-US" sz="1400" i="1" dirty="0"/>
                <a:t>: hosts</a:t>
              </a:r>
            </a:p>
          </p:txBody>
        </p:sp>
      </p:grpSp>
      <p:sp>
        <p:nvSpPr>
          <p:cNvPr id="3" name="Rectangle 2">
            <a:extLst>
              <a:ext uri="{FF2B5EF4-FFF2-40B4-BE49-F238E27FC236}">
                <a16:creationId xmlns:a16="http://schemas.microsoft.com/office/drawing/2014/main" id="{9AB9ED1B-2061-904D-A872-D6CC9BFFDDF1}"/>
              </a:ext>
            </a:extLst>
          </p:cNvPr>
          <p:cNvSpPr/>
          <p:nvPr/>
        </p:nvSpPr>
        <p:spPr>
          <a:xfrm>
            <a:off x="711123" y="3910125"/>
            <a:ext cx="9488376" cy="1815882"/>
          </a:xfrm>
          <a:prstGeom prst="rect">
            <a:avLst/>
          </a:prstGeom>
        </p:spPr>
        <p:txBody>
          <a:bodyPr wrap="square">
            <a:spAutoFit/>
          </a:bodyPr>
          <a:lstStyle/>
          <a:p>
            <a:r>
              <a:rPr lang="en-US" sz="1400" dirty="0">
                <a:latin typeface="Courier New" panose="02070309020205020404" pitchFamily="49" charset="0"/>
                <a:cs typeface="Courier New" panose="02070309020205020404" pitchFamily="49" charset="0"/>
              </a:rPr>
              <a:t>eval `</a:t>
            </a:r>
            <a:r>
              <a:rPr lang="en-US" sz="1400" dirty="0" err="1">
                <a:latin typeface="Courier New" panose="02070309020205020404" pitchFamily="49" charset="0"/>
                <a:cs typeface="Courier New" panose="02070309020205020404" pitchFamily="49" charset="0"/>
              </a:rPr>
              <a:t>ssh</a:t>
            </a:r>
            <a:r>
              <a:rPr lang="en-US" sz="1400" dirty="0">
                <a:latin typeface="Courier New" panose="02070309020205020404" pitchFamily="49" charset="0"/>
                <a:cs typeface="Courier New" panose="02070309020205020404" pitchFamily="49" charset="0"/>
              </a:rPr>
              <a:t>-agent`</a:t>
            </a:r>
          </a:p>
          <a:p>
            <a:endParaRPr lang="en-US" sz="1400" dirty="0">
              <a:latin typeface="Courier New" panose="02070309020205020404" pitchFamily="49" charset="0"/>
              <a:cs typeface="Courier New" panose="02070309020205020404" pitchFamily="49" charset="0"/>
            </a:endParaRPr>
          </a:p>
          <a:p>
            <a:r>
              <a:rPr lang="en-US" sz="1400" dirty="0" err="1">
                <a:latin typeface="Courier New" panose="02070309020205020404" pitchFamily="49" charset="0"/>
                <a:cs typeface="Courier New" panose="02070309020205020404" pitchFamily="49" charset="0"/>
              </a:rPr>
              <a:t>s</a:t>
            </a:r>
            <a:r>
              <a:rPr lang="en-US" sz="1400" b="0" dirty="0" err="1">
                <a:effectLst/>
                <a:latin typeface="Courier New" panose="02070309020205020404" pitchFamily="49" charset="0"/>
                <a:cs typeface="Courier New" panose="02070309020205020404" pitchFamily="49" charset="0"/>
              </a:rPr>
              <a:t>sh</a:t>
            </a:r>
            <a:r>
              <a:rPr lang="en-US" sz="1400" b="0" dirty="0">
                <a:effectLst/>
                <a:latin typeface="Courier New" panose="02070309020205020404" pitchFamily="49" charset="0"/>
                <a:cs typeface="Courier New" panose="02070309020205020404" pitchFamily="49" charset="0"/>
              </a:rPr>
              <a:t>-add ~/.</a:t>
            </a:r>
            <a:r>
              <a:rPr lang="en-US" sz="1400" b="0" dirty="0" err="1">
                <a:effectLst/>
                <a:latin typeface="Courier New" panose="02070309020205020404" pitchFamily="49" charset="0"/>
                <a:cs typeface="Courier New" panose="02070309020205020404" pitchFamily="49" charset="0"/>
              </a:rPr>
              <a:t>ssh</a:t>
            </a:r>
            <a:r>
              <a:rPr lang="en-US" sz="1400" b="0" dirty="0">
                <a:effectLst/>
                <a:latin typeface="Courier New" panose="02070309020205020404" pitchFamily="49" charset="0"/>
                <a:cs typeface="Courier New" panose="02070309020205020404" pitchFamily="49" charset="0"/>
              </a:rPr>
              <a:t>/id-</a:t>
            </a:r>
            <a:r>
              <a:rPr lang="en-US" sz="1400" b="0" dirty="0" err="1">
                <a:effectLst/>
                <a:latin typeface="Courier New" panose="02070309020205020404" pitchFamily="49" charset="0"/>
                <a:cs typeface="Courier New" panose="02070309020205020404" pitchFamily="49" charset="0"/>
              </a:rPr>
              <a:t>rsa</a:t>
            </a:r>
            <a:endParaRPr lang="en-US" sz="1400" b="0" dirty="0">
              <a:effectLst/>
              <a:latin typeface="Courier New" panose="02070309020205020404" pitchFamily="49" charset="0"/>
              <a:cs typeface="Courier New" panose="02070309020205020404" pitchFamily="49" charset="0"/>
            </a:endParaRPr>
          </a:p>
          <a:p>
            <a:endParaRPr lang="en-US" sz="1400" b="0" dirty="0">
              <a:effectLst/>
              <a:latin typeface="Andale Mono" panose="020B0509000000000004" pitchFamily="49" charset="0"/>
            </a:endParaRPr>
          </a:p>
          <a:p>
            <a:r>
              <a:rPr lang="en-US" sz="1400" u="sng" dirty="0">
                <a:latin typeface="Miriam Fixed" panose="020F0502020204030204" pitchFamily="34" charset="0"/>
                <a:cs typeface="Miriam Fixed" panose="020F0502020204030204" pitchFamily="34" charset="0"/>
              </a:rPr>
              <a:t>File</a:t>
            </a:r>
            <a:r>
              <a:rPr lang="en-US" sz="1400" dirty="0">
                <a:latin typeface="Miriam Fixed" panose="020F0502020204030204" pitchFamily="34" charset="0"/>
                <a:cs typeface="Miriam Fixed" panose="020F0502020204030204" pitchFamily="34" charset="0"/>
              </a:rPr>
              <a:t>:   </a:t>
            </a:r>
            <a:r>
              <a:rPr lang="en-US" sz="1400" dirty="0">
                <a:latin typeface="Andale Mono" panose="020B0509000000000004" pitchFamily="49" charset="0"/>
              </a:rPr>
              <a:t>~/.</a:t>
            </a:r>
            <a:r>
              <a:rPr lang="en-US" sz="1400" dirty="0" err="1">
                <a:latin typeface="Andale Mono" panose="020B0509000000000004" pitchFamily="49" charset="0"/>
              </a:rPr>
              <a:t>ssh</a:t>
            </a:r>
            <a:r>
              <a:rPr lang="en-US" sz="1400" dirty="0">
                <a:latin typeface="Andale Mono" panose="020B0509000000000004" pitchFamily="49" charset="0"/>
              </a:rPr>
              <a:t>/config</a:t>
            </a:r>
          </a:p>
          <a:p>
            <a:endParaRPr lang="en-US" sz="1400" b="0" dirty="0">
              <a:effectLst/>
              <a:latin typeface="Andale Mono" panose="020B0509000000000004" pitchFamily="49" charset="0"/>
            </a:endParaRPr>
          </a:p>
          <a:p>
            <a:r>
              <a:rPr lang="en-US" sz="1400" b="0" dirty="0">
                <a:effectLst/>
                <a:latin typeface="Andale Mono" panose="020B0509000000000004" pitchFamily="49" charset="0"/>
              </a:rPr>
              <a:t>   H</a:t>
            </a:r>
            <a:r>
              <a:rPr lang="en-US" sz="1400" dirty="0">
                <a:latin typeface="Andale Mono" panose="020B0509000000000004" pitchFamily="49" charset="0"/>
              </a:rPr>
              <a:t>osts router-1.cisco.com</a:t>
            </a:r>
          </a:p>
          <a:p>
            <a:r>
              <a:rPr lang="en-US" sz="1400" b="0" dirty="0">
                <a:effectLst/>
                <a:latin typeface="Andale Mono" panose="020B0509000000000004" pitchFamily="49" charset="0"/>
              </a:rPr>
              <a:t>       </a:t>
            </a:r>
            <a:r>
              <a:rPr lang="en-US" sz="1400" dirty="0" err="1">
                <a:latin typeface="Andale Mono" panose="020B0509000000000004" pitchFamily="49" charset="0"/>
              </a:rPr>
              <a:t>ForwardAgent</a:t>
            </a:r>
            <a:r>
              <a:rPr lang="en-US" sz="1400" dirty="0">
                <a:latin typeface="Andale Mono" panose="020B0509000000000004" pitchFamily="49" charset="0"/>
              </a:rPr>
              <a:t> yes</a:t>
            </a:r>
            <a:endParaRPr lang="en-US" sz="1400" b="0" dirty="0">
              <a:effectLst/>
              <a:latin typeface="Andale Mono" panose="020B0509000000000004" pitchFamily="49" charset="0"/>
            </a:endParaRPr>
          </a:p>
        </p:txBody>
      </p:sp>
      <p:sp>
        <p:nvSpPr>
          <p:cNvPr id="4" name="TextBox 3">
            <a:extLst>
              <a:ext uri="{FF2B5EF4-FFF2-40B4-BE49-F238E27FC236}">
                <a16:creationId xmlns:a16="http://schemas.microsoft.com/office/drawing/2014/main" id="{6607847B-72BA-9F43-9FA1-A15C9438C1CC}"/>
              </a:ext>
            </a:extLst>
          </p:cNvPr>
          <p:cNvSpPr txBox="1"/>
          <p:nvPr/>
        </p:nvSpPr>
        <p:spPr>
          <a:xfrm>
            <a:off x="8920480" y="660400"/>
            <a:ext cx="184731" cy="646331"/>
          </a:xfrm>
          <a:prstGeom prst="rect">
            <a:avLst/>
          </a:prstGeom>
          <a:noFill/>
        </p:spPr>
        <p:txBody>
          <a:bodyPr wrap="none" rtlCol="0">
            <a:spAutoFit/>
          </a:bodyPr>
          <a:lstStyle/>
          <a:p>
            <a:endParaRPr lang="en-US" dirty="0"/>
          </a:p>
          <a:p>
            <a:endParaRPr lang="en-US" dirty="0"/>
          </a:p>
        </p:txBody>
      </p:sp>
      <p:sp>
        <p:nvSpPr>
          <p:cNvPr id="12" name="Rectangle 11">
            <a:extLst>
              <a:ext uri="{FF2B5EF4-FFF2-40B4-BE49-F238E27FC236}">
                <a16:creationId xmlns:a16="http://schemas.microsoft.com/office/drawing/2014/main" id="{61CBFD82-1ED9-3A4C-8055-09776045C341}"/>
              </a:ext>
            </a:extLst>
          </p:cNvPr>
          <p:cNvSpPr/>
          <p:nvPr/>
        </p:nvSpPr>
        <p:spPr>
          <a:xfrm>
            <a:off x="117192" y="2426772"/>
            <a:ext cx="2027735" cy="369332"/>
          </a:xfrm>
          <a:prstGeom prst="rect">
            <a:avLst/>
          </a:prstGeom>
        </p:spPr>
        <p:txBody>
          <a:bodyPr wrap="none">
            <a:spAutoFit/>
          </a:bodyPr>
          <a:lstStyle/>
          <a:p>
            <a:r>
              <a:rPr lang="en-US" dirty="0"/>
              <a:t>Copy the Public Key</a:t>
            </a:r>
          </a:p>
        </p:txBody>
      </p:sp>
      <p:sp>
        <p:nvSpPr>
          <p:cNvPr id="21" name="Rectangle 20">
            <a:extLst>
              <a:ext uri="{FF2B5EF4-FFF2-40B4-BE49-F238E27FC236}">
                <a16:creationId xmlns:a16="http://schemas.microsoft.com/office/drawing/2014/main" id="{5E412670-E237-6C4F-BBD7-B09A4D56200E}"/>
              </a:ext>
            </a:extLst>
          </p:cNvPr>
          <p:cNvSpPr/>
          <p:nvPr/>
        </p:nvSpPr>
        <p:spPr>
          <a:xfrm>
            <a:off x="293311" y="2853066"/>
            <a:ext cx="5455085" cy="307777"/>
          </a:xfrm>
          <a:prstGeom prst="rect">
            <a:avLst/>
          </a:prstGeom>
          <a:solidFill>
            <a:schemeClr val="tx1"/>
          </a:solidFill>
        </p:spPr>
        <p:txBody>
          <a:bodyPr wrap="square">
            <a:spAutoFit/>
          </a:bodyPr>
          <a:lstStyle/>
          <a:p>
            <a:pPr marL="342900" lvl="1" indent="0">
              <a:buNone/>
            </a:pPr>
            <a:r>
              <a:rPr lang="en-US" sz="1400" dirty="0" err="1">
                <a:solidFill>
                  <a:schemeClr val="bg1"/>
                </a:solidFill>
                <a:latin typeface="Courier New" panose="02070309020205020404" pitchFamily="49" charset="0"/>
                <a:cs typeface="Courier New" panose="02070309020205020404" pitchFamily="49" charset="0"/>
              </a:rPr>
              <a:t>ssh</a:t>
            </a:r>
            <a:r>
              <a:rPr lang="en-US" sz="1400" dirty="0">
                <a:solidFill>
                  <a:schemeClr val="bg1"/>
                </a:solidFill>
                <a:latin typeface="Courier New" panose="02070309020205020404" pitchFamily="49" charset="0"/>
                <a:cs typeface="Courier New" panose="02070309020205020404" pitchFamily="49" charset="0"/>
              </a:rPr>
              <a:t>-copy-id &lt;</a:t>
            </a:r>
            <a:r>
              <a:rPr lang="en-US" sz="1400" dirty="0" err="1">
                <a:solidFill>
                  <a:schemeClr val="bg1"/>
                </a:solidFill>
                <a:latin typeface="Courier New" panose="02070309020205020404" pitchFamily="49" charset="0"/>
                <a:cs typeface="Courier New" panose="02070309020205020404" pitchFamily="49" charset="0"/>
              </a:rPr>
              <a:t>user@target-machine</a:t>
            </a:r>
            <a:r>
              <a:rPr lang="en-US" sz="1400" dirty="0">
                <a:solidFill>
                  <a:schemeClr val="bg1"/>
                </a:solidFill>
                <a:latin typeface="Courier New" panose="02070309020205020404" pitchFamily="49" charset="0"/>
                <a:cs typeface="Courier New" panose="02070309020205020404" pitchFamily="49" charset="0"/>
              </a:rPr>
              <a:t>&gt;</a:t>
            </a:r>
          </a:p>
        </p:txBody>
      </p:sp>
    </p:spTree>
    <p:extLst>
      <p:ext uri="{BB962C8B-B14F-4D97-AF65-F5344CB8AC3E}">
        <p14:creationId xmlns:p14="http://schemas.microsoft.com/office/powerpoint/2010/main" val="9584416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45682E2-83E0-6946-8DAD-7EB47FF3559B}"/>
              </a:ext>
            </a:extLst>
          </p:cNvPr>
          <p:cNvSpPr txBox="1"/>
          <p:nvPr/>
        </p:nvSpPr>
        <p:spPr>
          <a:xfrm>
            <a:off x="1242391" y="725557"/>
            <a:ext cx="1014893" cy="369332"/>
          </a:xfrm>
          <a:prstGeom prst="rect">
            <a:avLst/>
          </a:prstGeom>
          <a:noFill/>
        </p:spPr>
        <p:txBody>
          <a:bodyPr wrap="none" rtlCol="0">
            <a:spAutoFit/>
          </a:bodyPr>
          <a:lstStyle/>
          <a:p>
            <a:r>
              <a:rPr lang="en-US" dirty="0"/>
              <a:t>SSH KEYs</a:t>
            </a:r>
          </a:p>
        </p:txBody>
      </p:sp>
      <p:sp>
        <p:nvSpPr>
          <p:cNvPr id="5" name="Rectangle 4">
            <a:extLst>
              <a:ext uri="{FF2B5EF4-FFF2-40B4-BE49-F238E27FC236}">
                <a16:creationId xmlns:a16="http://schemas.microsoft.com/office/drawing/2014/main" id="{B4F0B8DC-28F6-C948-99F2-AC0B26B8A4AA}"/>
              </a:ext>
            </a:extLst>
          </p:cNvPr>
          <p:cNvSpPr/>
          <p:nvPr/>
        </p:nvSpPr>
        <p:spPr>
          <a:xfrm>
            <a:off x="245167" y="1305341"/>
            <a:ext cx="6702286" cy="2893100"/>
          </a:xfrm>
          <a:prstGeom prst="rect">
            <a:avLst/>
          </a:prstGeom>
        </p:spPr>
        <p:txBody>
          <a:bodyPr wrap="square">
            <a:spAutoFit/>
          </a:bodyPr>
          <a:lstStyle/>
          <a:p>
            <a:pPr>
              <a:buFont typeface="+mj-lt"/>
              <a:buAutoNum type="arabicPeriod"/>
            </a:pPr>
            <a:r>
              <a:rPr lang="en-US" sz="1400" dirty="0">
                <a:latin typeface="medium-content-serif-font"/>
              </a:rPr>
              <a:t>Login as root . Do </a:t>
            </a:r>
            <a:r>
              <a:rPr lang="en-US" sz="1400" dirty="0" err="1">
                <a:latin typeface="medium-content-serif-font"/>
              </a:rPr>
              <a:t>sudo</a:t>
            </a:r>
            <a:r>
              <a:rPr lang="en-US" sz="1400" dirty="0">
                <a:latin typeface="medium-content-serif-font"/>
              </a:rPr>
              <a:t> -</a:t>
            </a:r>
            <a:r>
              <a:rPr lang="en-US" sz="1400" dirty="0" err="1">
                <a:latin typeface="medium-content-serif-font"/>
              </a:rPr>
              <a:t>su</a:t>
            </a:r>
            <a:endParaRPr lang="en-US" sz="1400" dirty="0">
              <a:latin typeface="medium-content-serif-font"/>
            </a:endParaRPr>
          </a:p>
          <a:p>
            <a:pPr>
              <a:buFont typeface="+mj-lt"/>
              <a:buAutoNum type="arabicPeriod"/>
            </a:pPr>
            <a:r>
              <a:rPr lang="en-US" sz="1400" i="1" dirty="0" err="1">
                <a:latin typeface="medium-content-serif-font"/>
              </a:rPr>
              <a:t>useradd</a:t>
            </a:r>
            <a:r>
              <a:rPr lang="en-US" sz="1400" i="1" dirty="0">
                <a:latin typeface="medium-content-serif-font"/>
              </a:rPr>
              <a:t> </a:t>
            </a:r>
          </a:p>
          <a:p>
            <a:pPr lvl="1">
              <a:buFont typeface="+mj-lt"/>
              <a:buAutoNum type="arabicPeriod"/>
            </a:pPr>
            <a:r>
              <a:rPr lang="en-US" sz="1400" i="1" dirty="0">
                <a:latin typeface="medium-content-serif-font"/>
              </a:rPr>
              <a:t>Add group &lt;</a:t>
            </a:r>
            <a:r>
              <a:rPr lang="en-US" sz="1400" i="1" dirty="0" err="1">
                <a:latin typeface="medium-content-serif-font"/>
              </a:rPr>
              <a:t>ansible_grp</a:t>
            </a:r>
            <a:r>
              <a:rPr lang="en-US" sz="1400" i="1" dirty="0">
                <a:latin typeface="medium-content-serif-font"/>
              </a:rPr>
              <a:t>&gt; </a:t>
            </a:r>
          </a:p>
          <a:p>
            <a:pPr lvl="1">
              <a:buFont typeface="+mj-lt"/>
              <a:buAutoNum type="arabicPeriod"/>
            </a:pPr>
            <a:r>
              <a:rPr lang="en-US" sz="1400" i="1" dirty="0">
                <a:latin typeface="medium-content-serif-font"/>
              </a:rPr>
              <a:t>Add user </a:t>
            </a:r>
          </a:p>
          <a:p>
            <a:pPr lvl="2">
              <a:buFont typeface="+mj-lt"/>
              <a:buAutoNum type="arabicPeriod"/>
            </a:pPr>
            <a:r>
              <a:rPr lang="en-US" sz="1400" i="1" dirty="0" err="1">
                <a:latin typeface="medium-content-serif-font"/>
              </a:rPr>
              <a:t>Useradd</a:t>
            </a:r>
            <a:r>
              <a:rPr lang="en-US" sz="1400" i="1" dirty="0">
                <a:latin typeface="medium-content-serif-font"/>
              </a:rPr>
              <a:t> -m -s /bin/bash &lt;</a:t>
            </a:r>
            <a:r>
              <a:rPr lang="en-US" sz="1400" i="1" dirty="0" err="1">
                <a:latin typeface="medium-content-serif-font"/>
              </a:rPr>
              <a:t>userid</a:t>
            </a:r>
            <a:r>
              <a:rPr lang="en-US" sz="1400" i="1" dirty="0">
                <a:latin typeface="medium-content-serif-font"/>
              </a:rPr>
              <a:t>&gt;</a:t>
            </a:r>
            <a:br>
              <a:rPr lang="en-US" sz="1400" i="1" dirty="0">
                <a:latin typeface="medium-content-serif-font"/>
              </a:rPr>
            </a:br>
            <a:r>
              <a:rPr lang="en-US" sz="1400" i="1" dirty="0">
                <a:latin typeface="medium-content-serif-font"/>
              </a:rPr>
              <a:t>2. create password:</a:t>
            </a:r>
          </a:p>
          <a:p>
            <a:pPr lvl="3">
              <a:buFont typeface="+mj-lt"/>
              <a:buAutoNum type="arabicPeriod"/>
            </a:pPr>
            <a:r>
              <a:rPr lang="en-US" sz="1400" i="1" dirty="0">
                <a:latin typeface="medium-content-serif-font"/>
              </a:rPr>
              <a:t> passwd &lt;</a:t>
            </a:r>
            <a:r>
              <a:rPr lang="en-US" sz="1400" i="1" dirty="0" err="1">
                <a:latin typeface="medium-content-serif-font"/>
              </a:rPr>
              <a:t>userid</a:t>
            </a:r>
            <a:r>
              <a:rPr lang="en-US" sz="1400" i="1" dirty="0">
                <a:latin typeface="medium-content-serif-font"/>
              </a:rPr>
              <a:t>&gt;</a:t>
            </a:r>
          </a:p>
          <a:p>
            <a:pPr lvl="1">
              <a:buFont typeface="+mj-lt"/>
              <a:buAutoNum type="arabicPeriod"/>
            </a:pPr>
            <a:r>
              <a:rPr lang="en-US" sz="1400" i="1" dirty="0">
                <a:latin typeface="medium-content-serif-font"/>
              </a:rPr>
              <a:t>Add user to group &lt;</a:t>
            </a:r>
            <a:r>
              <a:rPr lang="en-US" sz="1400" i="1" dirty="0" err="1">
                <a:latin typeface="medium-content-serif-font"/>
              </a:rPr>
              <a:t>ansible_grp</a:t>
            </a:r>
            <a:r>
              <a:rPr lang="en-US" sz="1400" i="1" dirty="0">
                <a:latin typeface="medium-content-serif-font"/>
              </a:rPr>
              <a:t>&gt;</a:t>
            </a:r>
            <a:endParaRPr lang="en-US" sz="1400" dirty="0">
              <a:latin typeface="medium-content-serif-font"/>
            </a:endParaRPr>
          </a:p>
          <a:p>
            <a:pPr>
              <a:buFont typeface="+mj-lt"/>
              <a:buAutoNum type="arabicPeriod"/>
            </a:pPr>
            <a:r>
              <a:rPr lang="en-US" sz="1400" i="1" dirty="0">
                <a:latin typeface="medium-content-serif-font"/>
              </a:rPr>
              <a:t>echo –e ‘%&lt;</a:t>
            </a:r>
            <a:r>
              <a:rPr lang="en-US" sz="1400" i="1" dirty="0" err="1">
                <a:latin typeface="medium-content-serif-font"/>
              </a:rPr>
              <a:t>ansible_grp</a:t>
            </a:r>
            <a:r>
              <a:rPr lang="en-US" sz="1400" i="1" dirty="0">
                <a:latin typeface="medium-content-serif-font"/>
              </a:rPr>
              <a:t>&gt;</a:t>
            </a:r>
            <a:r>
              <a:rPr lang="en-US" sz="1400" i="1" dirty="0" err="1">
                <a:latin typeface="medium-content-serif-font"/>
              </a:rPr>
              <a:t>devops</a:t>
            </a:r>
            <a:r>
              <a:rPr lang="en-US" sz="1400" i="1" dirty="0">
                <a:latin typeface="medium-content-serif-font"/>
              </a:rPr>
              <a:t>\</a:t>
            </a:r>
            <a:r>
              <a:rPr lang="en-US" sz="1400" i="1" dirty="0" err="1">
                <a:latin typeface="medium-content-serif-font"/>
              </a:rPr>
              <a:t>tALL</a:t>
            </a:r>
            <a:r>
              <a:rPr lang="en-US" sz="1400" i="1" dirty="0">
                <a:latin typeface="medium-content-serif-font"/>
              </a:rPr>
              <a:t>=(ALL)\</a:t>
            </a:r>
            <a:r>
              <a:rPr lang="en-US" sz="1400" i="1" dirty="0" err="1">
                <a:latin typeface="medium-content-serif-font"/>
              </a:rPr>
              <a:t>tNOPASSWD</a:t>
            </a:r>
            <a:r>
              <a:rPr lang="en-US" sz="1400" i="1" dirty="0">
                <a:latin typeface="medium-content-serif-font"/>
              </a:rPr>
              <a:t>:\</a:t>
            </a:r>
            <a:r>
              <a:rPr lang="en-US" sz="1400" i="1" dirty="0" err="1">
                <a:latin typeface="medium-content-serif-font"/>
              </a:rPr>
              <a:t>tALL</a:t>
            </a:r>
            <a:r>
              <a:rPr lang="en-US" sz="1400" i="1" dirty="0">
                <a:latin typeface="medium-content-serif-font"/>
              </a:rPr>
              <a:t>’ &gt; /</a:t>
            </a:r>
            <a:r>
              <a:rPr lang="en-US" sz="1400" i="1" dirty="0" err="1">
                <a:latin typeface="medium-content-serif-font"/>
              </a:rPr>
              <a:t>etc</a:t>
            </a:r>
            <a:r>
              <a:rPr lang="en-US" sz="1400" i="1" dirty="0">
                <a:latin typeface="medium-content-serif-font"/>
              </a:rPr>
              <a:t>/</a:t>
            </a:r>
            <a:r>
              <a:rPr lang="en-US" sz="1400" i="1" dirty="0" err="1">
                <a:latin typeface="medium-content-serif-font"/>
              </a:rPr>
              <a:t>sudoers.d</a:t>
            </a:r>
            <a:r>
              <a:rPr lang="en-US" sz="1400" i="1" dirty="0">
                <a:latin typeface="medium-content-serif-font"/>
              </a:rPr>
              <a:t>/</a:t>
            </a:r>
            <a:r>
              <a:rPr lang="en-US" sz="1400" i="1" dirty="0" err="1">
                <a:latin typeface="medium-content-serif-font"/>
              </a:rPr>
              <a:t>devops</a:t>
            </a:r>
            <a:endParaRPr lang="en-US" sz="1400" dirty="0">
              <a:latin typeface="medium-content-serif-font"/>
            </a:endParaRPr>
          </a:p>
          <a:p>
            <a:pPr>
              <a:buFont typeface="+mj-lt"/>
              <a:buAutoNum type="arabicPeriod"/>
            </a:pPr>
            <a:r>
              <a:rPr lang="en-US" sz="1400" dirty="0">
                <a:latin typeface="medium-content-serif-font"/>
              </a:rPr>
              <a:t>Encrypt your password</a:t>
            </a:r>
          </a:p>
          <a:p>
            <a:pPr>
              <a:buFont typeface="+mj-lt"/>
              <a:buAutoNum type="arabicPeriod"/>
            </a:pPr>
            <a:r>
              <a:rPr lang="en-US" sz="1400" i="1" dirty="0" err="1">
                <a:latin typeface="medium-content-serif-font"/>
              </a:rPr>
              <a:t>sudo</a:t>
            </a:r>
            <a:r>
              <a:rPr lang="en-US" sz="1400" i="1" dirty="0">
                <a:latin typeface="medium-content-serif-font"/>
              </a:rPr>
              <a:t> apt install </a:t>
            </a:r>
            <a:r>
              <a:rPr lang="en-US" sz="1400" i="1" dirty="0" err="1">
                <a:latin typeface="medium-content-serif-font"/>
              </a:rPr>
              <a:t>whois</a:t>
            </a:r>
            <a:r>
              <a:rPr lang="en-US" sz="1400" i="1" dirty="0">
                <a:latin typeface="medium-content-serif-font"/>
              </a:rPr>
              <a:t> -y</a:t>
            </a:r>
            <a:endParaRPr lang="en-US" sz="1400" dirty="0">
              <a:latin typeface="medium-content-serif-font"/>
            </a:endParaRPr>
          </a:p>
          <a:p>
            <a:pPr>
              <a:buFont typeface="+mj-lt"/>
              <a:buAutoNum type="arabicPeriod"/>
            </a:pPr>
            <a:r>
              <a:rPr lang="en-US" sz="1400" i="1" dirty="0" err="1">
                <a:latin typeface="medium-content-serif-font"/>
              </a:rPr>
              <a:t>mkpasswd</a:t>
            </a:r>
            <a:r>
              <a:rPr lang="en-US" sz="1400" i="1" dirty="0">
                <a:latin typeface="medium-content-serif-font"/>
              </a:rPr>
              <a:t> — method=SHA-512</a:t>
            </a:r>
            <a:br>
              <a:rPr lang="en-US" sz="1400" i="1" dirty="0">
                <a:latin typeface="medium-content-serif-font"/>
              </a:rPr>
            </a:br>
            <a:r>
              <a:rPr lang="en-US" sz="1400" i="1" dirty="0">
                <a:latin typeface="medium-content-serif-font"/>
              </a:rPr>
              <a:t>TYPE THE PASSWORD ‘</a:t>
            </a:r>
            <a:r>
              <a:rPr lang="en-US" sz="1400" i="1" dirty="0" err="1">
                <a:latin typeface="medium-content-serif-font"/>
              </a:rPr>
              <a:t>devops</a:t>
            </a:r>
            <a:r>
              <a:rPr lang="en-US" sz="1400" i="1" dirty="0">
                <a:latin typeface="medium-content-serif-font"/>
              </a:rPr>
              <a:t>’</a:t>
            </a:r>
            <a:endParaRPr lang="en-US" sz="1400" b="0" i="0" dirty="0">
              <a:effectLst/>
              <a:latin typeface="medium-content-serif-font"/>
            </a:endParaRPr>
          </a:p>
        </p:txBody>
      </p:sp>
      <p:sp>
        <p:nvSpPr>
          <p:cNvPr id="7" name="Rectangle 6">
            <a:extLst>
              <a:ext uri="{FF2B5EF4-FFF2-40B4-BE49-F238E27FC236}">
                <a16:creationId xmlns:a16="http://schemas.microsoft.com/office/drawing/2014/main" id="{EEC9826A-6FC3-034B-AD2E-50E7AEB97107}"/>
              </a:ext>
            </a:extLst>
          </p:cNvPr>
          <p:cNvSpPr/>
          <p:nvPr/>
        </p:nvSpPr>
        <p:spPr>
          <a:xfrm>
            <a:off x="6947453" y="359401"/>
            <a:ext cx="6096000" cy="5909310"/>
          </a:xfrm>
          <a:prstGeom prst="rect">
            <a:avLst/>
          </a:prstGeom>
        </p:spPr>
        <p:txBody>
          <a:bodyPr>
            <a:spAutoFit/>
          </a:bodyPr>
          <a:lstStyle/>
          <a:p>
            <a:r>
              <a:rPr lang="en-US" sz="900" dirty="0"/>
              <a:t>---</a:t>
            </a:r>
          </a:p>
          <a:p>
            <a:r>
              <a:rPr lang="en-US" sz="900" dirty="0"/>
              <a:t> - hosts: all</a:t>
            </a:r>
          </a:p>
          <a:p>
            <a:r>
              <a:rPr lang="en-US" sz="900" dirty="0"/>
              <a:t>   vars:</a:t>
            </a:r>
          </a:p>
          <a:p>
            <a:r>
              <a:rPr lang="en-US" sz="900" dirty="0"/>
              <a:t>     - </a:t>
            </a:r>
            <a:r>
              <a:rPr lang="en-US" sz="900" dirty="0" err="1"/>
              <a:t>devops_password</a:t>
            </a:r>
            <a:r>
              <a:rPr lang="en-US" sz="900" dirty="0"/>
              <a:t>: '</a:t>
            </a:r>
            <a:r>
              <a:rPr lang="en-US" sz="900" dirty="0" err="1"/>
              <a:t>abcddefsfdfdfdfdfdfdfdfdfdfd</a:t>
            </a:r>
            <a:r>
              <a:rPr lang="en-US" sz="900" dirty="0"/>
              <a:t>'</a:t>
            </a:r>
          </a:p>
          <a:p>
            <a:r>
              <a:rPr lang="en-US" sz="900" dirty="0"/>
              <a:t>   </a:t>
            </a:r>
            <a:r>
              <a:rPr lang="en-US" sz="900" dirty="0" err="1"/>
              <a:t>gather_facts</a:t>
            </a:r>
            <a:r>
              <a:rPr lang="en-US" sz="900" dirty="0"/>
              <a:t>: no</a:t>
            </a:r>
          </a:p>
          <a:p>
            <a:r>
              <a:rPr lang="en-US" sz="900" dirty="0"/>
              <a:t>   </a:t>
            </a:r>
            <a:r>
              <a:rPr lang="en-US" sz="900" dirty="0" err="1"/>
              <a:t>remote_user</a:t>
            </a:r>
            <a:r>
              <a:rPr lang="en-US" sz="900" dirty="0"/>
              <a:t>: ubuntu</a:t>
            </a:r>
          </a:p>
          <a:p>
            <a:r>
              <a:rPr lang="en-US" sz="900" dirty="0"/>
              <a:t>   become: true</a:t>
            </a:r>
          </a:p>
          <a:p>
            <a:r>
              <a:rPr lang="en-US" sz="900" dirty="0"/>
              <a:t>tasks:</a:t>
            </a:r>
          </a:p>
          <a:p>
            <a:r>
              <a:rPr lang="en-US" sz="900" dirty="0"/>
              <a:t>- name: Add a new user named </a:t>
            </a:r>
            <a:r>
              <a:rPr lang="en-US" sz="900" dirty="0" err="1"/>
              <a:t>devops</a:t>
            </a:r>
            <a:endParaRPr lang="en-US" sz="900" dirty="0"/>
          </a:p>
          <a:p>
            <a:r>
              <a:rPr lang="en-US" sz="900" dirty="0"/>
              <a:t>     user:</a:t>
            </a:r>
          </a:p>
          <a:p>
            <a:r>
              <a:rPr lang="en-US" sz="900" dirty="0"/>
              <a:t>          name: </a:t>
            </a:r>
            <a:r>
              <a:rPr lang="en-US" sz="900" dirty="0" err="1"/>
              <a:t>devops</a:t>
            </a:r>
            <a:endParaRPr lang="en-US" sz="900" dirty="0"/>
          </a:p>
          <a:p>
            <a:r>
              <a:rPr lang="en-US" sz="900" dirty="0"/>
              <a:t>          shell: /bin/bash</a:t>
            </a:r>
          </a:p>
          <a:p>
            <a:r>
              <a:rPr lang="en-US" sz="900" dirty="0"/>
              <a:t>          password: "{{ </a:t>
            </a:r>
            <a:r>
              <a:rPr lang="en-US" sz="900" dirty="0" err="1"/>
              <a:t>devops_password</a:t>
            </a:r>
            <a:r>
              <a:rPr lang="en-US" sz="900" dirty="0"/>
              <a:t> }}"</a:t>
            </a:r>
          </a:p>
          <a:p>
            <a:r>
              <a:rPr lang="en-US" sz="900" dirty="0"/>
              <a:t>- name: Add </a:t>
            </a:r>
            <a:r>
              <a:rPr lang="en-US" sz="900" dirty="0" err="1"/>
              <a:t>devops</a:t>
            </a:r>
            <a:r>
              <a:rPr lang="en-US" sz="900" dirty="0"/>
              <a:t> user to the </a:t>
            </a:r>
            <a:r>
              <a:rPr lang="en-US" sz="900" dirty="0" err="1"/>
              <a:t>sudoers</a:t>
            </a:r>
            <a:endParaRPr lang="en-US" sz="900" dirty="0"/>
          </a:p>
          <a:p>
            <a:r>
              <a:rPr lang="en-US" sz="900" dirty="0"/>
              <a:t>     copy:</a:t>
            </a:r>
          </a:p>
          <a:p>
            <a:r>
              <a:rPr lang="en-US" sz="900" dirty="0"/>
              <a:t>          </a:t>
            </a:r>
            <a:r>
              <a:rPr lang="en-US" sz="900" dirty="0" err="1"/>
              <a:t>dest</a:t>
            </a:r>
            <a:r>
              <a:rPr lang="en-US" sz="900" dirty="0"/>
              <a:t>: "/</a:t>
            </a:r>
            <a:r>
              <a:rPr lang="en-US" sz="900" dirty="0" err="1"/>
              <a:t>etc</a:t>
            </a:r>
            <a:r>
              <a:rPr lang="en-US" sz="900" dirty="0"/>
              <a:t>/</a:t>
            </a:r>
            <a:r>
              <a:rPr lang="en-US" sz="900" dirty="0" err="1"/>
              <a:t>sudoers.d</a:t>
            </a:r>
            <a:r>
              <a:rPr lang="en-US" sz="900" dirty="0"/>
              <a:t>/</a:t>
            </a:r>
            <a:r>
              <a:rPr lang="en-US" sz="900" dirty="0" err="1"/>
              <a:t>devops</a:t>
            </a:r>
            <a:r>
              <a:rPr lang="en-US" sz="900" dirty="0"/>
              <a:t>"</a:t>
            </a:r>
          </a:p>
          <a:p>
            <a:r>
              <a:rPr lang="en-US" sz="900" dirty="0"/>
              <a:t>          content: "</a:t>
            </a:r>
            <a:r>
              <a:rPr lang="en-US" sz="900" dirty="0" err="1"/>
              <a:t>devops</a:t>
            </a:r>
            <a:r>
              <a:rPr lang="en-US" sz="900" dirty="0"/>
              <a:t>  ALL=(ALL)  NOPASSWD: ALL"</a:t>
            </a:r>
          </a:p>
          <a:p>
            <a:r>
              <a:rPr lang="en-US" sz="900" dirty="0"/>
              <a:t>- name: Deploy SSH Key</a:t>
            </a:r>
          </a:p>
          <a:p>
            <a:r>
              <a:rPr lang="en-US" sz="900" dirty="0"/>
              <a:t>     </a:t>
            </a:r>
            <a:r>
              <a:rPr lang="en-US" sz="900" dirty="0" err="1"/>
              <a:t>authorized_key</a:t>
            </a:r>
            <a:r>
              <a:rPr lang="en-US" sz="900" dirty="0"/>
              <a:t>: user=</a:t>
            </a:r>
            <a:r>
              <a:rPr lang="en-US" sz="900" dirty="0" err="1"/>
              <a:t>devops</a:t>
            </a:r>
            <a:endParaRPr lang="en-US" sz="900" dirty="0"/>
          </a:p>
          <a:p>
            <a:r>
              <a:rPr lang="en-US" sz="900" dirty="0"/>
              <a:t>                     key="{{ lookup('file', '/home/</a:t>
            </a:r>
            <a:r>
              <a:rPr lang="en-US" sz="900" dirty="0" err="1"/>
              <a:t>devops</a:t>
            </a:r>
            <a:r>
              <a:rPr lang="en-US" sz="900" dirty="0"/>
              <a:t>/.</a:t>
            </a:r>
            <a:r>
              <a:rPr lang="en-US" sz="900" dirty="0" err="1"/>
              <a:t>ssh</a:t>
            </a:r>
            <a:r>
              <a:rPr lang="en-US" sz="900" dirty="0"/>
              <a:t>/</a:t>
            </a:r>
            <a:r>
              <a:rPr lang="en-US" sz="900" dirty="0" err="1"/>
              <a:t>id_rsa.pub</a:t>
            </a:r>
            <a:r>
              <a:rPr lang="en-US" sz="900" dirty="0"/>
              <a:t>') }}"</a:t>
            </a:r>
          </a:p>
          <a:p>
            <a:r>
              <a:rPr lang="en-US" sz="900" dirty="0"/>
              <a:t>                     state=present</a:t>
            </a:r>
          </a:p>
          <a:p>
            <a:r>
              <a:rPr lang="en-US" sz="900" dirty="0"/>
              <a:t>- name: Disable Password Authentication</a:t>
            </a:r>
          </a:p>
          <a:p>
            <a:r>
              <a:rPr lang="en-US" sz="900" dirty="0"/>
              <a:t>     </a:t>
            </a:r>
            <a:r>
              <a:rPr lang="en-US" sz="900" dirty="0" err="1"/>
              <a:t>lineinfile</a:t>
            </a:r>
            <a:r>
              <a:rPr lang="en-US" sz="900" dirty="0"/>
              <a:t>:</a:t>
            </a:r>
          </a:p>
          <a:p>
            <a:r>
              <a:rPr lang="en-US" sz="900" dirty="0"/>
              <a:t>           </a:t>
            </a:r>
            <a:r>
              <a:rPr lang="en-US" sz="900" dirty="0" err="1"/>
              <a:t>dest</a:t>
            </a:r>
            <a:r>
              <a:rPr lang="en-US" sz="900" dirty="0"/>
              <a:t>=/</a:t>
            </a:r>
            <a:r>
              <a:rPr lang="en-US" sz="900" dirty="0" err="1"/>
              <a:t>etc</a:t>
            </a:r>
            <a:r>
              <a:rPr lang="en-US" sz="900" dirty="0"/>
              <a:t>/</a:t>
            </a:r>
            <a:r>
              <a:rPr lang="en-US" sz="900" dirty="0" err="1"/>
              <a:t>ssh</a:t>
            </a:r>
            <a:r>
              <a:rPr lang="en-US" sz="900" dirty="0"/>
              <a:t>/</a:t>
            </a:r>
            <a:r>
              <a:rPr lang="en-US" sz="900" dirty="0" err="1"/>
              <a:t>sshd_config</a:t>
            </a:r>
            <a:endParaRPr lang="en-US" sz="900" dirty="0"/>
          </a:p>
          <a:p>
            <a:r>
              <a:rPr lang="en-US" sz="900" dirty="0"/>
              <a:t>           </a:t>
            </a:r>
            <a:r>
              <a:rPr lang="en-US" sz="900" dirty="0" err="1"/>
              <a:t>regexp</a:t>
            </a:r>
            <a:r>
              <a:rPr lang="en-US" sz="900" dirty="0"/>
              <a:t>='^</a:t>
            </a:r>
            <a:r>
              <a:rPr lang="en-US" sz="900" dirty="0" err="1"/>
              <a:t>PasswordAuthentication</a:t>
            </a:r>
            <a:r>
              <a:rPr lang="en-US" sz="900" dirty="0"/>
              <a:t>'</a:t>
            </a:r>
          </a:p>
          <a:p>
            <a:r>
              <a:rPr lang="en-US" sz="900" dirty="0"/>
              <a:t>           line="</a:t>
            </a:r>
            <a:r>
              <a:rPr lang="en-US" sz="900" dirty="0" err="1"/>
              <a:t>PasswordAuthentication</a:t>
            </a:r>
            <a:r>
              <a:rPr lang="en-US" sz="900" dirty="0"/>
              <a:t> no"</a:t>
            </a:r>
          </a:p>
          <a:p>
            <a:r>
              <a:rPr lang="en-US" sz="900" dirty="0"/>
              <a:t>           state=present</a:t>
            </a:r>
          </a:p>
          <a:p>
            <a:r>
              <a:rPr lang="en-US" sz="900" dirty="0"/>
              <a:t>           backup=yes</a:t>
            </a:r>
          </a:p>
          <a:p>
            <a:r>
              <a:rPr lang="en-US" sz="900" dirty="0"/>
              <a:t>- name: Disable Root Login</a:t>
            </a:r>
          </a:p>
          <a:p>
            <a:r>
              <a:rPr lang="en-US" sz="900" dirty="0"/>
              <a:t>     </a:t>
            </a:r>
            <a:r>
              <a:rPr lang="en-US" sz="900" dirty="0" err="1"/>
              <a:t>lineinfile</a:t>
            </a:r>
            <a:r>
              <a:rPr lang="en-US" sz="900" dirty="0"/>
              <a:t>:</a:t>
            </a:r>
          </a:p>
          <a:p>
            <a:r>
              <a:rPr lang="en-US" sz="900" dirty="0"/>
              <a:t>           </a:t>
            </a:r>
            <a:r>
              <a:rPr lang="en-US" sz="900" dirty="0" err="1"/>
              <a:t>dest</a:t>
            </a:r>
            <a:r>
              <a:rPr lang="en-US" sz="900" dirty="0"/>
              <a:t>=/</a:t>
            </a:r>
            <a:r>
              <a:rPr lang="en-US" sz="900" dirty="0" err="1"/>
              <a:t>etc</a:t>
            </a:r>
            <a:r>
              <a:rPr lang="en-US" sz="900" dirty="0"/>
              <a:t>/</a:t>
            </a:r>
            <a:r>
              <a:rPr lang="en-US" sz="900" dirty="0" err="1"/>
              <a:t>ssh</a:t>
            </a:r>
            <a:r>
              <a:rPr lang="en-US" sz="900" dirty="0"/>
              <a:t>/</a:t>
            </a:r>
            <a:r>
              <a:rPr lang="en-US" sz="900" dirty="0" err="1"/>
              <a:t>sshd_config</a:t>
            </a:r>
            <a:endParaRPr lang="en-US" sz="900" dirty="0"/>
          </a:p>
          <a:p>
            <a:r>
              <a:rPr lang="en-US" sz="900" dirty="0"/>
              <a:t>           </a:t>
            </a:r>
            <a:r>
              <a:rPr lang="en-US" sz="900" dirty="0" err="1"/>
              <a:t>regexp</a:t>
            </a:r>
            <a:r>
              <a:rPr lang="en-US" sz="900" dirty="0"/>
              <a:t>='^</a:t>
            </a:r>
            <a:r>
              <a:rPr lang="en-US" sz="900" dirty="0" err="1"/>
              <a:t>PermitRootLogin</a:t>
            </a:r>
            <a:r>
              <a:rPr lang="en-US" sz="900" dirty="0"/>
              <a:t>'</a:t>
            </a:r>
          </a:p>
          <a:p>
            <a:r>
              <a:rPr lang="en-US" sz="900" dirty="0"/>
              <a:t>           line="</a:t>
            </a:r>
            <a:r>
              <a:rPr lang="en-US" sz="900" dirty="0" err="1"/>
              <a:t>PermitRootLogin</a:t>
            </a:r>
            <a:r>
              <a:rPr lang="en-US" sz="900" dirty="0"/>
              <a:t> no"</a:t>
            </a:r>
          </a:p>
          <a:p>
            <a:r>
              <a:rPr lang="en-US" sz="900" dirty="0"/>
              <a:t>           state=present</a:t>
            </a:r>
          </a:p>
          <a:p>
            <a:r>
              <a:rPr lang="en-US" sz="900" dirty="0"/>
              <a:t>           backup=yes</a:t>
            </a:r>
          </a:p>
          <a:p>
            <a:r>
              <a:rPr lang="en-US" sz="900" dirty="0"/>
              <a:t>     notify:</a:t>
            </a:r>
          </a:p>
          <a:p>
            <a:r>
              <a:rPr lang="en-US" sz="900" dirty="0"/>
              <a:t>       - restart </a:t>
            </a:r>
            <a:r>
              <a:rPr lang="en-US" sz="900" dirty="0" err="1"/>
              <a:t>ssh</a:t>
            </a:r>
            <a:endParaRPr lang="en-US" sz="900" dirty="0"/>
          </a:p>
          <a:p>
            <a:r>
              <a:rPr lang="en-US" sz="900" dirty="0"/>
              <a:t>handlers:</a:t>
            </a:r>
          </a:p>
          <a:p>
            <a:r>
              <a:rPr lang="en-US" sz="900" dirty="0"/>
              <a:t>   - name: restart </a:t>
            </a:r>
            <a:r>
              <a:rPr lang="en-US" sz="900" dirty="0" err="1"/>
              <a:t>ssh</a:t>
            </a:r>
            <a:endParaRPr lang="en-US" sz="900" dirty="0"/>
          </a:p>
          <a:p>
            <a:r>
              <a:rPr lang="en-US" sz="900" dirty="0"/>
              <a:t>     service:</a:t>
            </a:r>
          </a:p>
          <a:p>
            <a:r>
              <a:rPr lang="en-US" sz="900" dirty="0"/>
              <a:t>       name=</a:t>
            </a:r>
            <a:r>
              <a:rPr lang="en-US" sz="900" dirty="0" err="1"/>
              <a:t>sshd</a:t>
            </a:r>
            <a:endParaRPr lang="en-US" sz="900" dirty="0"/>
          </a:p>
          <a:p>
            <a:r>
              <a:rPr lang="en-US" sz="900" dirty="0"/>
              <a:t>       state=restarted</a:t>
            </a:r>
          </a:p>
        </p:txBody>
      </p:sp>
      <p:sp>
        <p:nvSpPr>
          <p:cNvPr id="8" name="Rectangle 7">
            <a:extLst>
              <a:ext uri="{FF2B5EF4-FFF2-40B4-BE49-F238E27FC236}">
                <a16:creationId xmlns:a16="http://schemas.microsoft.com/office/drawing/2014/main" id="{677CEDA8-735A-1544-8235-B9A1421FC5FD}"/>
              </a:ext>
            </a:extLst>
          </p:cNvPr>
          <p:cNvSpPr/>
          <p:nvPr/>
        </p:nvSpPr>
        <p:spPr>
          <a:xfrm>
            <a:off x="3167270" y="6360099"/>
            <a:ext cx="11254408" cy="276999"/>
          </a:xfrm>
          <a:prstGeom prst="rect">
            <a:avLst/>
          </a:prstGeom>
        </p:spPr>
        <p:txBody>
          <a:bodyPr wrap="square">
            <a:spAutoFit/>
          </a:bodyPr>
          <a:lstStyle/>
          <a:p>
            <a:r>
              <a:rPr lang="en-US" sz="1200" dirty="0">
                <a:hlinkClick r:id="rId2"/>
              </a:rPr>
              <a:t>https://medium.com/@khandelwal12nidhi/setup-ssh-key-and-initial-user-using-ansible-playbook-61eabbb0dba4</a:t>
            </a:r>
            <a:endParaRPr lang="en-US" sz="1200" dirty="0"/>
          </a:p>
        </p:txBody>
      </p:sp>
      <p:sp>
        <p:nvSpPr>
          <p:cNvPr id="9" name="Title 1">
            <a:extLst>
              <a:ext uri="{FF2B5EF4-FFF2-40B4-BE49-F238E27FC236}">
                <a16:creationId xmlns:a16="http://schemas.microsoft.com/office/drawing/2014/main" id="{F7B44A12-E1C8-6448-A6B4-EAC033B2A160}"/>
              </a:ext>
            </a:extLst>
          </p:cNvPr>
          <p:cNvSpPr>
            <a:spLocks noGrp="1"/>
          </p:cNvSpPr>
          <p:nvPr>
            <p:ph type="title"/>
          </p:nvPr>
        </p:nvSpPr>
        <p:spPr>
          <a:xfrm>
            <a:off x="117192" y="315243"/>
            <a:ext cx="3311808" cy="338555"/>
          </a:xfrm>
        </p:spPr>
        <p:txBody>
          <a:bodyPr>
            <a:noAutofit/>
          </a:bodyPr>
          <a:lstStyle/>
          <a:p>
            <a:r>
              <a:rPr lang="en-US" sz="2400" dirty="0" err="1"/>
              <a:t>Ssh</a:t>
            </a:r>
            <a:r>
              <a:rPr lang="en-US" sz="2400" dirty="0"/>
              <a:t> key(s) users, groups</a:t>
            </a:r>
          </a:p>
        </p:txBody>
      </p:sp>
      <p:grpSp>
        <p:nvGrpSpPr>
          <p:cNvPr id="10" name="Group 9">
            <a:extLst>
              <a:ext uri="{FF2B5EF4-FFF2-40B4-BE49-F238E27FC236}">
                <a16:creationId xmlns:a16="http://schemas.microsoft.com/office/drawing/2014/main" id="{50C769C1-B0DA-424B-93E7-BD373A69DBF8}"/>
              </a:ext>
            </a:extLst>
          </p:cNvPr>
          <p:cNvGrpSpPr/>
          <p:nvPr/>
        </p:nvGrpSpPr>
        <p:grpSpPr>
          <a:xfrm>
            <a:off x="3998366" y="236154"/>
            <a:ext cx="310525" cy="360812"/>
            <a:chOff x="8869119" y="1690688"/>
            <a:chExt cx="879676" cy="1214559"/>
          </a:xfrm>
        </p:grpSpPr>
        <p:cxnSp>
          <p:nvCxnSpPr>
            <p:cNvPr id="11" name="Straight Connector 10">
              <a:extLst>
                <a:ext uri="{FF2B5EF4-FFF2-40B4-BE49-F238E27FC236}">
                  <a16:creationId xmlns:a16="http://schemas.microsoft.com/office/drawing/2014/main" id="{4EB3D2EB-B17D-984A-B6EE-734CDC358469}"/>
                </a:ext>
              </a:extLst>
            </p:cNvPr>
            <p:cNvCxnSpPr/>
            <p:nvPr/>
          </p:nvCxnSpPr>
          <p:spPr>
            <a:xfrm flipH="1">
              <a:off x="8869119" y="1690688"/>
              <a:ext cx="509287"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D99B872-9986-D647-8325-3B1A0C3054FB}"/>
                </a:ext>
              </a:extLst>
            </p:cNvPr>
            <p:cNvCxnSpPr>
              <a:cxnSpLocks/>
            </p:cNvCxnSpPr>
            <p:nvPr/>
          </p:nvCxnSpPr>
          <p:spPr>
            <a:xfrm>
              <a:off x="9378406" y="1690688"/>
              <a:ext cx="370389" cy="1214559"/>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CB6CA2B-C56D-3740-9B41-B076C217F974}"/>
                </a:ext>
              </a:extLst>
            </p:cNvPr>
            <p:cNvCxnSpPr>
              <a:cxnSpLocks/>
            </p:cNvCxnSpPr>
            <p:nvPr/>
          </p:nvCxnSpPr>
          <p:spPr>
            <a:xfrm flipH="1" flipV="1">
              <a:off x="9143615" y="2490971"/>
              <a:ext cx="605180" cy="414276"/>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586112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CLI Tools &amp; Ad-Hoc commands</a:t>
            </a:r>
          </a:p>
        </p:txBody>
      </p:sp>
      <p:sp>
        <p:nvSpPr>
          <p:cNvPr id="3" name="Content Placeholder 2"/>
          <p:cNvSpPr>
            <a:spLocks noGrp="1"/>
          </p:cNvSpPr>
          <p:nvPr>
            <p:ph idx="1"/>
          </p:nvPr>
        </p:nvSpPr>
        <p:spPr/>
        <p:txBody>
          <a:bodyPr/>
          <a:lstStyle/>
          <a:p>
            <a:r>
              <a:rPr lang="en-US" dirty="0"/>
              <a:t>Running a playbook in dry-run mode</a:t>
            </a:r>
          </a:p>
          <a:p>
            <a:pPr marL="0" indent="0">
              <a:buNone/>
            </a:pPr>
            <a:r>
              <a:rPr lang="en-US" dirty="0" err="1">
                <a:latin typeface="Courier New" panose="02070309020205020404" pitchFamily="49" charset="0"/>
                <a:cs typeface="Courier New" panose="02070309020205020404" pitchFamily="49" charset="0"/>
              </a:rPr>
              <a:t>ansible</a:t>
            </a:r>
            <a:r>
              <a:rPr lang="en-US" dirty="0">
                <a:latin typeface="Courier New" panose="02070309020205020404" pitchFamily="49" charset="0"/>
                <a:cs typeface="Courier New" panose="02070309020205020404" pitchFamily="49" charset="0"/>
              </a:rPr>
              <a:t>-playbook </a:t>
            </a:r>
            <a:r>
              <a:rPr lang="en-US" dirty="0" err="1">
                <a:latin typeface="Courier New" panose="02070309020205020404" pitchFamily="49" charset="0"/>
                <a:cs typeface="Courier New" panose="02070309020205020404" pitchFamily="49" charset="0"/>
              </a:rPr>
              <a:t>playbook.yml</a:t>
            </a:r>
            <a:r>
              <a:rPr lang="en-US" dirty="0">
                <a:latin typeface="Courier New" panose="02070309020205020404" pitchFamily="49" charset="0"/>
                <a:cs typeface="Courier New" panose="02070309020205020404" pitchFamily="49" charset="0"/>
              </a:rPr>
              <a:t> –check</a:t>
            </a:r>
          </a:p>
          <a:p>
            <a:r>
              <a:rPr lang="en-US" dirty="0">
                <a:cs typeface="Courier New" panose="02070309020205020404" pitchFamily="49" charset="0"/>
              </a:rPr>
              <a:t>Copy file from Ansible server to target machines using the copy module</a:t>
            </a:r>
          </a:p>
          <a:p>
            <a:pPr marL="0" indent="0">
              <a:buNone/>
            </a:pPr>
            <a:r>
              <a:rPr lang="en-US" dirty="0" err="1">
                <a:latin typeface="Courier New" panose="02070309020205020404" pitchFamily="49" charset="0"/>
                <a:cs typeface="Courier New" panose="02070309020205020404" pitchFamily="49" charset="0"/>
              </a:rPr>
              <a:t>ansible</a:t>
            </a:r>
            <a:r>
              <a:rPr lang="en-US" dirty="0">
                <a:latin typeface="Courier New" panose="02070309020205020404" pitchFamily="49" charset="0"/>
                <a:cs typeface="Courier New" panose="02070309020205020404" pitchFamily="49" charset="0"/>
              </a:rPr>
              <a:t> -m copy -a "</a:t>
            </a:r>
            <a:r>
              <a:rPr lang="en-US" dirty="0" err="1">
                <a:latin typeface="Courier New" panose="02070309020205020404" pitchFamily="49" charset="0"/>
                <a:cs typeface="Courier New" panose="02070309020205020404" pitchFamily="49" charset="0"/>
              </a:rPr>
              <a:t>src</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tmp</a:t>
            </a:r>
            <a:r>
              <a:rPr lang="en-US" dirty="0">
                <a:latin typeface="Courier New" panose="02070309020205020404" pitchFamily="49" charset="0"/>
                <a:cs typeface="Courier New" panose="02070309020205020404" pitchFamily="49" charset="0"/>
              </a:rPr>
              <a:t>/file </a:t>
            </a:r>
            <a:r>
              <a:rPr lang="en-US" dirty="0" err="1">
                <a:latin typeface="Courier New" panose="02070309020205020404" pitchFamily="49" charset="0"/>
                <a:cs typeface="Courier New" panose="02070309020205020404" pitchFamily="49" charset="0"/>
              </a:rPr>
              <a:t>dest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tmp</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filetarget</a:t>
            </a:r>
            <a:r>
              <a:rPr lang="en-US" dirty="0">
                <a:latin typeface="Courier New" panose="02070309020205020404" pitchFamily="49" charset="0"/>
                <a:cs typeface="Courier New" panose="02070309020205020404" pitchFamily="49" charset="0"/>
              </a:rPr>
              <a:t>;" all</a:t>
            </a:r>
          </a:p>
        </p:txBody>
      </p:sp>
    </p:spTree>
    <p:extLst>
      <p:ext uri="{BB962C8B-B14F-4D97-AF65-F5344CB8AC3E}">
        <p14:creationId xmlns:p14="http://schemas.microsoft.com/office/powerpoint/2010/main" val="404348969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5AED0-CDDC-BF41-AB2A-73E5BFEC6A18}"/>
              </a:ext>
            </a:extLst>
          </p:cNvPr>
          <p:cNvSpPr>
            <a:spLocks noGrp="1"/>
          </p:cNvSpPr>
          <p:nvPr>
            <p:ph type="title"/>
          </p:nvPr>
        </p:nvSpPr>
        <p:spPr>
          <a:xfrm>
            <a:off x="838200" y="365125"/>
            <a:ext cx="3804920" cy="508635"/>
          </a:xfrm>
        </p:spPr>
        <p:txBody>
          <a:bodyPr>
            <a:normAutofit/>
          </a:bodyPr>
          <a:lstStyle/>
          <a:p>
            <a:r>
              <a:rPr lang="en-US" sz="2800" b="1" dirty="0"/>
              <a:t>More Basics</a:t>
            </a:r>
            <a:r>
              <a:rPr lang="en-US" sz="2800" dirty="0"/>
              <a:t>: 	</a:t>
            </a:r>
          </a:p>
        </p:txBody>
      </p:sp>
      <p:sp>
        <p:nvSpPr>
          <p:cNvPr id="3" name="Content Placeholder 2">
            <a:extLst>
              <a:ext uri="{FF2B5EF4-FFF2-40B4-BE49-F238E27FC236}">
                <a16:creationId xmlns:a16="http://schemas.microsoft.com/office/drawing/2014/main" id="{FAEDEF16-8516-B046-8074-D21768E07AD6}"/>
              </a:ext>
            </a:extLst>
          </p:cNvPr>
          <p:cNvSpPr>
            <a:spLocks noGrp="1"/>
          </p:cNvSpPr>
          <p:nvPr>
            <p:ph idx="1"/>
          </p:nvPr>
        </p:nvSpPr>
        <p:spPr>
          <a:xfrm>
            <a:off x="838200" y="873760"/>
            <a:ext cx="2626360" cy="975328"/>
          </a:xfrm>
        </p:spPr>
        <p:txBody>
          <a:bodyPr>
            <a:normAutofit/>
          </a:bodyPr>
          <a:lstStyle/>
          <a:p>
            <a:r>
              <a:rPr lang="en-US" sz="1800" dirty="0"/>
              <a:t>Inventory, variables</a:t>
            </a:r>
          </a:p>
          <a:p>
            <a:pPr lvl="1"/>
            <a:r>
              <a:rPr lang="en-US" sz="1800" dirty="0"/>
              <a:t>Hostnames</a:t>
            </a:r>
          </a:p>
          <a:p>
            <a:pPr lvl="1"/>
            <a:r>
              <a:rPr lang="en-US" sz="1800" dirty="0" err="1"/>
              <a:t>ip</a:t>
            </a:r>
            <a:r>
              <a:rPr lang="en-US" sz="1800" dirty="0"/>
              <a:t> address</a:t>
            </a:r>
          </a:p>
          <a:p>
            <a:pPr lvl="1"/>
            <a:endParaRPr lang="en-US" sz="1800" dirty="0"/>
          </a:p>
        </p:txBody>
      </p:sp>
      <p:grpSp>
        <p:nvGrpSpPr>
          <p:cNvPr id="7" name="Group 6">
            <a:extLst>
              <a:ext uri="{FF2B5EF4-FFF2-40B4-BE49-F238E27FC236}">
                <a16:creationId xmlns:a16="http://schemas.microsoft.com/office/drawing/2014/main" id="{81DF849D-FFA3-F44E-8039-E7AB37351AF6}"/>
              </a:ext>
            </a:extLst>
          </p:cNvPr>
          <p:cNvGrpSpPr/>
          <p:nvPr/>
        </p:nvGrpSpPr>
        <p:grpSpPr>
          <a:xfrm>
            <a:off x="414131" y="2035412"/>
            <a:ext cx="5918421" cy="1740762"/>
            <a:chOff x="538480" y="3119120"/>
            <a:chExt cx="7101399" cy="1856144"/>
          </a:xfrm>
        </p:grpSpPr>
        <p:sp>
          <p:nvSpPr>
            <p:cNvPr id="5" name="Rectangle 4">
              <a:extLst>
                <a:ext uri="{FF2B5EF4-FFF2-40B4-BE49-F238E27FC236}">
                  <a16:creationId xmlns:a16="http://schemas.microsoft.com/office/drawing/2014/main" id="{EBA9EBCB-0C3F-0141-B3BE-5B1B10DC80FE}"/>
                </a:ext>
              </a:extLst>
            </p:cNvPr>
            <p:cNvSpPr/>
            <p:nvPr/>
          </p:nvSpPr>
          <p:spPr>
            <a:xfrm>
              <a:off x="838200" y="3586076"/>
              <a:ext cx="6801679" cy="1389188"/>
            </a:xfrm>
            <a:prstGeom prst="rect">
              <a:avLst/>
            </a:prstGeom>
          </p:spPr>
          <p:txBody>
            <a:bodyPr wrap="square">
              <a:spAutoFit/>
            </a:bodyPr>
            <a:lstStyle/>
            <a:p>
              <a:r>
                <a:rPr lang="en-US" sz="1400" dirty="0"/>
                <a:t>[</a:t>
              </a:r>
              <a:r>
                <a:rPr lang="en-US" sz="1400" dirty="0" err="1"/>
                <a:t>nso</a:t>
              </a:r>
              <a:r>
                <a:rPr lang="en-US" sz="1400" dirty="0"/>
                <a:t>]</a:t>
              </a:r>
              <a:br>
                <a:rPr lang="en-US" sz="1400" dirty="0"/>
              </a:br>
              <a:r>
                <a:rPr lang="en-US" sz="1400" dirty="0"/>
                <a:t>nso1 </a:t>
              </a:r>
              <a:r>
                <a:rPr lang="en-US" sz="1400" dirty="0" err="1"/>
                <a:t>ansible_host</a:t>
              </a:r>
              <a:r>
                <a:rPr lang="en-US" sz="1400" dirty="0"/>
                <a:t>=127.0.0.1 </a:t>
              </a:r>
              <a:r>
                <a:rPr lang="en-US" sz="1400" dirty="0" err="1"/>
                <a:t>ansible_port</a:t>
              </a:r>
              <a:r>
                <a:rPr lang="en-US" sz="1400" dirty="0"/>
                <a:t>=2222 </a:t>
              </a:r>
              <a:r>
                <a:rPr lang="en-US" sz="1400" dirty="0" err="1"/>
                <a:t>ansible_user</a:t>
              </a:r>
              <a:r>
                <a:rPr lang="en-US" sz="1400" dirty="0"/>
                <a:t>='vagrant’</a:t>
              </a:r>
            </a:p>
            <a:p>
              <a:r>
                <a:rPr lang="en-US" sz="1400" dirty="0"/>
                <a:t>nso2 </a:t>
              </a:r>
              <a:r>
                <a:rPr lang="en-US" sz="1400" dirty="0" err="1"/>
                <a:t>ansible_host</a:t>
              </a:r>
              <a:r>
                <a:rPr lang="en-US" sz="1400" dirty="0"/>
                <a:t>=127.0.0.1 </a:t>
              </a:r>
              <a:r>
                <a:rPr lang="en-US" sz="1400" dirty="0" err="1"/>
                <a:t>ansible_port</a:t>
              </a:r>
              <a:r>
                <a:rPr lang="en-US" sz="1400" dirty="0"/>
                <a:t>=2200 </a:t>
              </a:r>
              <a:r>
                <a:rPr lang="en-US" sz="1400" dirty="0" err="1"/>
                <a:t>ansible_user</a:t>
              </a:r>
              <a:r>
                <a:rPr lang="en-US" sz="1400" dirty="0"/>
                <a:t>='vagrant’ </a:t>
              </a:r>
              <a:br>
                <a:rPr lang="en-US" sz="1400" dirty="0"/>
              </a:br>
              <a:r>
                <a:rPr lang="en-US" sz="1400" dirty="0"/>
                <a:t>[</a:t>
              </a:r>
              <a:r>
                <a:rPr lang="en-US" sz="1400" dirty="0" err="1"/>
                <a:t>rfs</a:t>
              </a:r>
              <a:r>
                <a:rPr lang="en-US" sz="1400" dirty="0"/>
                <a:t>]</a:t>
              </a:r>
            </a:p>
            <a:p>
              <a:r>
                <a:rPr lang="en-US" sz="1400" dirty="0"/>
                <a:t>nso1</a:t>
              </a:r>
            </a:p>
            <a:p>
              <a:r>
                <a:rPr lang="en-US" sz="1400" dirty="0"/>
                <a:t>nso2</a:t>
              </a:r>
            </a:p>
          </p:txBody>
        </p:sp>
        <p:sp>
          <p:nvSpPr>
            <p:cNvPr id="6" name="TextBox 5">
              <a:extLst>
                <a:ext uri="{FF2B5EF4-FFF2-40B4-BE49-F238E27FC236}">
                  <a16:creationId xmlns:a16="http://schemas.microsoft.com/office/drawing/2014/main" id="{D9FF58B6-DB19-814F-9887-D441890A2E3D}"/>
                </a:ext>
              </a:extLst>
            </p:cNvPr>
            <p:cNvSpPr txBox="1"/>
            <p:nvPr/>
          </p:nvSpPr>
          <p:spPr>
            <a:xfrm>
              <a:off x="538480" y="3119120"/>
              <a:ext cx="2153920" cy="339579"/>
            </a:xfrm>
            <a:prstGeom prst="rect">
              <a:avLst/>
            </a:prstGeom>
            <a:noFill/>
          </p:spPr>
          <p:txBody>
            <a:bodyPr wrap="square" rtlCol="0">
              <a:spAutoFit/>
            </a:bodyPr>
            <a:lstStyle/>
            <a:p>
              <a:r>
                <a:rPr lang="en-US" sz="1600" dirty="0">
                  <a:latin typeface="Cavolini" panose="020B0604020202020204" pitchFamily="34" charset="0"/>
                  <a:cs typeface="Cavolini" panose="020B0604020202020204" pitchFamily="34" charset="0"/>
                </a:rPr>
                <a:t>File: hosts</a:t>
              </a:r>
            </a:p>
          </p:txBody>
        </p:sp>
      </p:grpSp>
      <p:sp>
        <p:nvSpPr>
          <p:cNvPr id="12" name="Rectangle 11">
            <a:extLst>
              <a:ext uri="{FF2B5EF4-FFF2-40B4-BE49-F238E27FC236}">
                <a16:creationId xmlns:a16="http://schemas.microsoft.com/office/drawing/2014/main" id="{770C17D3-04AB-4A40-A758-A80F48B912FC}"/>
              </a:ext>
            </a:extLst>
          </p:cNvPr>
          <p:cNvSpPr/>
          <p:nvPr/>
        </p:nvSpPr>
        <p:spPr>
          <a:xfrm>
            <a:off x="1512004" y="3953463"/>
            <a:ext cx="6262232" cy="2677656"/>
          </a:xfrm>
          <a:prstGeom prst="rect">
            <a:avLst/>
          </a:prstGeom>
        </p:spPr>
        <p:txBody>
          <a:bodyPr wrap="square">
            <a:spAutoFit/>
          </a:bodyPr>
          <a:lstStyle/>
          <a:p>
            <a:r>
              <a:rPr lang="en-US" sz="1400" dirty="0"/>
              <a:t>[</a:t>
            </a:r>
            <a:r>
              <a:rPr lang="en-US" sz="1400" dirty="0" err="1"/>
              <a:t>nso</a:t>
            </a:r>
            <a:r>
              <a:rPr lang="en-US" sz="1400" dirty="0"/>
              <a:t>]</a:t>
            </a:r>
            <a:br>
              <a:rPr lang="en-US" sz="1400" dirty="0"/>
            </a:br>
            <a:r>
              <a:rPr lang="en-US" sz="1400" dirty="0"/>
              <a:t>nso1 </a:t>
            </a:r>
            <a:r>
              <a:rPr lang="en-US" sz="1400" dirty="0" err="1"/>
              <a:t>ansible_host</a:t>
            </a:r>
            <a:r>
              <a:rPr lang="en-US" sz="1400" dirty="0"/>
              <a:t>=127.0.0.1 </a:t>
            </a:r>
            <a:r>
              <a:rPr lang="en-US" sz="1400" dirty="0" err="1"/>
              <a:t>ansible_port</a:t>
            </a:r>
            <a:r>
              <a:rPr lang="en-US" sz="1400" dirty="0"/>
              <a:t>=2222 </a:t>
            </a:r>
            <a:r>
              <a:rPr lang="en-US" sz="1400" dirty="0" err="1"/>
              <a:t>ansible_user</a:t>
            </a:r>
            <a:r>
              <a:rPr lang="en-US" sz="1400" dirty="0"/>
              <a:t>='vagrant’</a:t>
            </a:r>
          </a:p>
          <a:p>
            <a:r>
              <a:rPr lang="en-US" sz="1400" dirty="0"/>
              <a:t>nso2 </a:t>
            </a:r>
            <a:r>
              <a:rPr lang="en-US" sz="1400" dirty="0" err="1"/>
              <a:t>ansible_host</a:t>
            </a:r>
            <a:r>
              <a:rPr lang="en-US" sz="1400" dirty="0"/>
              <a:t>=127.0.0.1 </a:t>
            </a:r>
            <a:r>
              <a:rPr lang="en-US" sz="1400" dirty="0" err="1"/>
              <a:t>ansible_port</a:t>
            </a:r>
            <a:r>
              <a:rPr lang="en-US" sz="1400" dirty="0"/>
              <a:t>=2200 </a:t>
            </a:r>
            <a:r>
              <a:rPr lang="en-US" sz="1400" dirty="0" err="1"/>
              <a:t>ansible_user</a:t>
            </a:r>
            <a:r>
              <a:rPr lang="en-US" sz="1400" dirty="0"/>
              <a:t>='vagrant’</a:t>
            </a:r>
          </a:p>
          <a:p>
            <a:r>
              <a:rPr lang="en-US" sz="1400" dirty="0">
                <a:solidFill>
                  <a:schemeClr val="accent2"/>
                </a:solidFill>
              </a:rPr>
              <a:t>nso3 </a:t>
            </a:r>
            <a:r>
              <a:rPr lang="en-US" sz="1400" dirty="0" err="1">
                <a:solidFill>
                  <a:schemeClr val="accent2"/>
                </a:solidFill>
              </a:rPr>
              <a:t>ansible_host</a:t>
            </a:r>
            <a:r>
              <a:rPr lang="en-US" sz="1400" dirty="0">
                <a:solidFill>
                  <a:schemeClr val="accent2"/>
                </a:solidFill>
              </a:rPr>
              <a:t>=127.0.0.1 </a:t>
            </a:r>
            <a:r>
              <a:rPr lang="en-US" sz="1400" dirty="0" err="1">
                <a:solidFill>
                  <a:schemeClr val="accent2"/>
                </a:solidFill>
              </a:rPr>
              <a:t>ansible_port</a:t>
            </a:r>
            <a:r>
              <a:rPr lang="en-US" sz="1400" dirty="0">
                <a:solidFill>
                  <a:schemeClr val="accent2"/>
                </a:solidFill>
              </a:rPr>
              <a:t>=2333 </a:t>
            </a:r>
            <a:r>
              <a:rPr lang="en-US" sz="1400" dirty="0" err="1">
                <a:solidFill>
                  <a:schemeClr val="accent2"/>
                </a:solidFill>
              </a:rPr>
              <a:t>ansible_user</a:t>
            </a:r>
            <a:r>
              <a:rPr lang="en-US" sz="1400" dirty="0">
                <a:solidFill>
                  <a:schemeClr val="accent2"/>
                </a:solidFill>
              </a:rPr>
              <a:t>='vagrant’</a:t>
            </a:r>
          </a:p>
          <a:p>
            <a:r>
              <a:rPr lang="en-US" sz="1400" dirty="0">
                <a:solidFill>
                  <a:schemeClr val="accent2"/>
                </a:solidFill>
              </a:rPr>
              <a:t>nso4 </a:t>
            </a:r>
            <a:r>
              <a:rPr lang="en-US" sz="1400" dirty="0" err="1">
                <a:solidFill>
                  <a:schemeClr val="accent2"/>
                </a:solidFill>
              </a:rPr>
              <a:t>ansible_host</a:t>
            </a:r>
            <a:r>
              <a:rPr lang="en-US" sz="1400" dirty="0">
                <a:solidFill>
                  <a:schemeClr val="accent2"/>
                </a:solidFill>
              </a:rPr>
              <a:t>=127.0.0.1 </a:t>
            </a:r>
            <a:r>
              <a:rPr lang="en-US" sz="1400" dirty="0" err="1">
                <a:solidFill>
                  <a:schemeClr val="accent2"/>
                </a:solidFill>
              </a:rPr>
              <a:t>ansible_port</a:t>
            </a:r>
            <a:r>
              <a:rPr lang="en-US" sz="1400" dirty="0">
                <a:solidFill>
                  <a:schemeClr val="accent2"/>
                </a:solidFill>
              </a:rPr>
              <a:t>=2444 </a:t>
            </a:r>
            <a:r>
              <a:rPr lang="en-US" sz="1400" dirty="0" err="1">
                <a:solidFill>
                  <a:schemeClr val="accent2"/>
                </a:solidFill>
              </a:rPr>
              <a:t>ansible_user</a:t>
            </a:r>
            <a:r>
              <a:rPr lang="en-US" sz="1400" dirty="0">
                <a:solidFill>
                  <a:schemeClr val="accent2"/>
                </a:solidFill>
              </a:rPr>
              <a:t>='vagrant’</a:t>
            </a:r>
          </a:p>
          <a:p>
            <a:br>
              <a:rPr lang="en-US" sz="1400" dirty="0"/>
            </a:br>
            <a:r>
              <a:rPr lang="en-US" sz="1400" dirty="0"/>
              <a:t>[</a:t>
            </a:r>
            <a:r>
              <a:rPr lang="en-US" sz="1400" dirty="0" err="1"/>
              <a:t>rfs</a:t>
            </a:r>
            <a:r>
              <a:rPr lang="en-US" sz="1400" dirty="0"/>
              <a:t>]</a:t>
            </a:r>
          </a:p>
          <a:p>
            <a:r>
              <a:rPr lang="en-US" sz="1400" dirty="0"/>
              <a:t>nso1</a:t>
            </a:r>
          </a:p>
          <a:p>
            <a:r>
              <a:rPr lang="en-US" sz="1400" dirty="0"/>
              <a:t>nso2</a:t>
            </a:r>
          </a:p>
          <a:p>
            <a:r>
              <a:rPr lang="en-US" sz="1400" dirty="0">
                <a:solidFill>
                  <a:schemeClr val="accent2"/>
                </a:solidFill>
              </a:rPr>
              <a:t>[</a:t>
            </a:r>
            <a:r>
              <a:rPr lang="en-US" sz="1400" dirty="0" err="1">
                <a:solidFill>
                  <a:schemeClr val="accent2"/>
                </a:solidFill>
              </a:rPr>
              <a:t>cfs</a:t>
            </a:r>
            <a:r>
              <a:rPr lang="en-US" sz="1400" dirty="0">
                <a:solidFill>
                  <a:schemeClr val="accent2"/>
                </a:solidFill>
              </a:rPr>
              <a:t>]</a:t>
            </a:r>
          </a:p>
          <a:p>
            <a:r>
              <a:rPr lang="en-US" sz="1400" dirty="0">
                <a:solidFill>
                  <a:schemeClr val="accent2"/>
                </a:solidFill>
              </a:rPr>
              <a:t>nso3</a:t>
            </a:r>
          </a:p>
          <a:p>
            <a:r>
              <a:rPr lang="en-US" sz="1400" dirty="0">
                <a:solidFill>
                  <a:schemeClr val="accent2"/>
                </a:solidFill>
              </a:rPr>
              <a:t>nso4</a:t>
            </a:r>
          </a:p>
        </p:txBody>
      </p:sp>
      <p:grpSp>
        <p:nvGrpSpPr>
          <p:cNvPr id="20" name="Group 19">
            <a:extLst>
              <a:ext uri="{FF2B5EF4-FFF2-40B4-BE49-F238E27FC236}">
                <a16:creationId xmlns:a16="http://schemas.microsoft.com/office/drawing/2014/main" id="{95DA3B25-668D-3845-A01F-7CAD90516137}"/>
              </a:ext>
            </a:extLst>
          </p:cNvPr>
          <p:cNvGrpSpPr/>
          <p:nvPr/>
        </p:nvGrpSpPr>
        <p:grpSpPr>
          <a:xfrm>
            <a:off x="6177280" y="1256798"/>
            <a:ext cx="5600589" cy="3334358"/>
            <a:chOff x="6177280" y="1256798"/>
            <a:chExt cx="5600589" cy="3334358"/>
          </a:xfrm>
        </p:grpSpPr>
        <p:grpSp>
          <p:nvGrpSpPr>
            <p:cNvPr id="19" name="Group 18">
              <a:extLst>
                <a:ext uri="{FF2B5EF4-FFF2-40B4-BE49-F238E27FC236}">
                  <a16:creationId xmlns:a16="http://schemas.microsoft.com/office/drawing/2014/main" id="{40D7E2F6-64ED-A845-9971-DB343D4E61DC}"/>
                </a:ext>
              </a:extLst>
            </p:cNvPr>
            <p:cNvGrpSpPr/>
            <p:nvPr/>
          </p:nvGrpSpPr>
          <p:grpSpPr>
            <a:xfrm>
              <a:off x="7639879" y="1256798"/>
              <a:ext cx="4137990" cy="3334358"/>
              <a:chOff x="7639879" y="1256798"/>
              <a:chExt cx="4137990" cy="3334358"/>
            </a:xfrm>
          </p:grpSpPr>
          <p:sp>
            <p:nvSpPr>
              <p:cNvPr id="4" name="Rectangle 3">
                <a:extLst>
                  <a:ext uri="{FF2B5EF4-FFF2-40B4-BE49-F238E27FC236}">
                    <a16:creationId xmlns:a16="http://schemas.microsoft.com/office/drawing/2014/main" id="{20627465-2C09-CD4C-A713-8CB76D0AC413}"/>
                  </a:ext>
                </a:extLst>
              </p:cNvPr>
              <p:cNvSpPr/>
              <p:nvPr/>
            </p:nvSpPr>
            <p:spPr>
              <a:xfrm>
                <a:off x="8229600" y="1728834"/>
                <a:ext cx="3548269" cy="2862322"/>
              </a:xfrm>
              <a:prstGeom prst="rect">
                <a:avLst/>
              </a:prstGeom>
            </p:spPr>
            <p:txBody>
              <a:bodyPr wrap="square">
                <a:spAutoFit/>
              </a:bodyPr>
              <a:lstStyle/>
              <a:p>
                <a:r>
                  <a:rPr lang="en-US" dirty="0"/>
                  <a:t>$ </a:t>
                </a:r>
                <a:r>
                  <a:rPr lang="en-US" sz="1400" b="1" dirty="0">
                    <a:highlight>
                      <a:srgbClr val="FFFF00"/>
                    </a:highlight>
                    <a:latin typeface="Andale Mono" panose="020B0509000000000004" pitchFamily="49" charset="0"/>
                  </a:rPr>
                  <a:t>ansible  all -m ping</a:t>
                </a:r>
              </a:p>
              <a:p>
                <a:endParaRPr lang="en-US" dirty="0"/>
              </a:p>
              <a:p>
                <a:r>
                  <a:rPr lang="en-US" dirty="0"/>
                  <a:t>nso1 | SUCCESS =&gt; {</a:t>
                </a:r>
              </a:p>
              <a:p>
                <a:r>
                  <a:rPr lang="en-US" dirty="0"/>
                  <a:t>    "changed": false,</a:t>
                </a:r>
              </a:p>
              <a:p>
                <a:r>
                  <a:rPr lang="en-US" dirty="0"/>
                  <a:t>    "ping": "pong"</a:t>
                </a:r>
              </a:p>
              <a:p>
                <a:r>
                  <a:rPr lang="en-US" dirty="0"/>
                  <a:t>}</a:t>
                </a:r>
              </a:p>
              <a:p>
                <a:r>
                  <a:rPr lang="en-US" dirty="0"/>
                  <a:t>nso2 | SUCCESS =&gt; {</a:t>
                </a:r>
              </a:p>
              <a:p>
                <a:r>
                  <a:rPr lang="en-US" dirty="0"/>
                  <a:t>    "changed": false,</a:t>
                </a:r>
              </a:p>
              <a:p>
                <a:r>
                  <a:rPr lang="en-US" dirty="0"/>
                  <a:t>    "ping": "pong"</a:t>
                </a:r>
              </a:p>
              <a:p>
                <a:r>
                  <a:rPr lang="en-US" dirty="0"/>
                  <a:t>}</a:t>
                </a:r>
              </a:p>
            </p:txBody>
          </p:sp>
          <p:sp>
            <p:nvSpPr>
              <p:cNvPr id="8" name="TextBox 7">
                <a:extLst>
                  <a:ext uri="{FF2B5EF4-FFF2-40B4-BE49-F238E27FC236}">
                    <a16:creationId xmlns:a16="http://schemas.microsoft.com/office/drawing/2014/main" id="{DDD1EB5C-54A8-5042-837F-092442EC7D31}"/>
                  </a:ext>
                </a:extLst>
              </p:cNvPr>
              <p:cNvSpPr txBox="1"/>
              <p:nvPr/>
            </p:nvSpPr>
            <p:spPr>
              <a:xfrm>
                <a:off x="7639879" y="1256798"/>
                <a:ext cx="2153920" cy="369332"/>
              </a:xfrm>
              <a:prstGeom prst="rect">
                <a:avLst/>
              </a:prstGeom>
              <a:noFill/>
            </p:spPr>
            <p:txBody>
              <a:bodyPr wrap="square" rtlCol="0">
                <a:spAutoFit/>
              </a:bodyPr>
              <a:lstStyle/>
              <a:p>
                <a:r>
                  <a:rPr lang="en-US" dirty="0">
                    <a:latin typeface="Cavolini" panose="020B0604020202020204" pitchFamily="34" charset="0"/>
                    <a:cs typeface="Cavolini" panose="020B0604020202020204" pitchFamily="34" charset="0"/>
                  </a:rPr>
                  <a:t>Output:</a:t>
                </a:r>
              </a:p>
            </p:txBody>
          </p:sp>
        </p:grpSp>
        <p:cxnSp>
          <p:nvCxnSpPr>
            <p:cNvPr id="15" name="Curved Connector 14">
              <a:extLst>
                <a:ext uri="{FF2B5EF4-FFF2-40B4-BE49-F238E27FC236}">
                  <a16:creationId xmlns:a16="http://schemas.microsoft.com/office/drawing/2014/main" id="{FB9F6EBC-80FE-D14E-9A6A-E365EEC95387}"/>
                </a:ext>
              </a:extLst>
            </p:cNvPr>
            <p:cNvCxnSpPr>
              <a:cxnSpLocks/>
            </p:cNvCxnSpPr>
            <p:nvPr/>
          </p:nvCxnSpPr>
          <p:spPr>
            <a:xfrm flipV="1">
              <a:off x="6177280" y="1887845"/>
              <a:ext cx="1890796" cy="1272150"/>
            </a:xfrm>
            <a:prstGeom prst="curvedConnector3">
              <a:avLst>
                <a:gd name="adj1" fmla="val 50000"/>
              </a:avLst>
            </a:prstGeom>
            <a:ln w="19050">
              <a:prstDash val="lgDash"/>
              <a:tailEnd type="stealt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2790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4BDD9B6-A409-8E41-9307-0D9FD680815A}"/>
              </a:ext>
            </a:extLst>
          </p:cNvPr>
          <p:cNvSpPr/>
          <p:nvPr/>
        </p:nvSpPr>
        <p:spPr>
          <a:xfrm>
            <a:off x="314739" y="1502179"/>
            <a:ext cx="4344071" cy="4524315"/>
          </a:xfrm>
          <a:prstGeom prst="rect">
            <a:avLst/>
          </a:prstGeom>
          <a:solidFill>
            <a:schemeClr val="accent4"/>
          </a:solidFill>
        </p:spPr>
        <p:txBody>
          <a:bodyPr wrap="square">
            <a:spAutoFit/>
          </a:bodyPr>
          <a:lstStyle/>
          <a:p>
            <a:r>
              <a:rPr lang="en-US" sz="1200" dirty="0">
                <a:latin typeface="Andale Mono" panose="020B0509000000000004" pitchFamily="49" charset="0"/>
              </a:rPr>
              <a:t>- </a:t>
            </a:r>
            <a:r>
              <a:rPr lang="en-US" sz="1200" dirty="0">
                <a:latin typeface="Courier New" panose="02070309020205020404" pitchFamily="49" charset="0"/>
                <a:cs typeface="Courier New" panose="02070309020205020404" pitchFamily="49" charset="0"/>
              </a:rPr>
              <a:t>name: "Tagged playbook: Device Creation"</a:t>
            </a:r>
          </a:p>
          <a:p>
            <a:r>
              <a:rPr lang="en-US" sz="1200" dirty="0">
                <a:latin typeface="Courier New" panose="02070309020205020404" pitchFamily="49" charset="0"/>
                <a:cs typeface="Courier New" panose="02070309020205020404" pitchFamily="49" charset="0"/>
              </a:rPr>
              <a:t>  hosts: localhost</a:t>
            </a:r>
          </a:p>
          <a:p>
            <a:r>
              <a:rPr lang="en-US" sz="1200" dirty="0">
                <a:latin typeface="Courier New" panose="02070309020205020404" pitchFamily="49" charset="0"/>
                <a:cs typeface="Courier New" panose="02070309020205020404" pitchFamily="49" charset="0"/>
              </a:rPr>
              <a:t>  connection: local</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gather_facts</a:t>
            </a:r>
            <a:r>
              <a:rPr lang="en-US" sz="1200" dirty="0">
                <a:latin typeface="Courier New" panose="02070309020205020404" pitchFamily="49" charset="0"/>
                <a:cs typeface="Courier New" panose="02070309020205020404" pitchFamily="49" charset="0"/>
              </a:rPr>
              <a:t>: no</a:t>
            </a:r>
          </a:p>
          <a:p>
            <a:r>
              <a:rPr lang="en-US" sz="1200" dirty="0">
                <a:latin typeface="Courier New" panose="02070309020205020404" pitchFamily="49" charset="0"/>
                <a:cs typeface="Courier New" panose="02070309020205020404" pitchFamily="49" charset="0"/>
              </a:rPr>
              <a:t>  tasks:</a:t>
            </a:r>
          </a:p>
          <a:p>
            <a:r>
              <a:rPr lang="en-US" sz="1200" dirty="0">
                <a:latin typeface="Courier New" panose="02070309020205020404" pitchFamily="49" charset="0"/>
                <a:cs typeface="Courier New" panose="02070309020205020404" pitchFamily="49" charset="0"/>
              </a:rPr>
              <a:t>    - name: Load variables</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include_vars</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file: </a:t>
            </a:r>
            <a:r>
              <a:rPr lang="en-US" sz="1200" dirty="0" err="1">
                <a:latin typeface="Courier New" panose="02070309020205020404" pitchFamily="49" charset="0"/>
                <a:cs typeface="Courier New" panose="02070309020205020404" pitchFamily="49" charset="0"/>
              </a:rPr>
              <a:t>nso.yaml</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name: </a:t>
            </a:r>
            <a:r>
              <a:rPr lang="en-US" sz="1200" dirty="0" err="1">
                <a:latin typeface="Courier New" panose="02070309020205020404" pitchFamily="49" charset="0"/>
                <a:cs typeface="Courier New" panose="02070309020205020404" pitchFamily="49" charset="0"/>
              </a:rPr>
              <a:t>nso</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tags:</a:t>
            </a:r>
          </a:p>
          <a:p>
            <a:r>
              <a:rPr lang="en-US" sz="1200" dirty="0">
                <a:latin typeface="Courier New" panose="02070309020205020404" pitchFamily="49" charset="0"/>
                <a:cs typeface="Courier New" panose="02070309020205020404" pitchFamily="49" charset="0"/>
              </a:rPr>
              <a:t>        - always</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 name: config the device</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nso_config</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tags: configure</a:t>
            </a:r>
          </a:p>
          <a:p>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 name: verify device rtp-asr9k</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nso_verify</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tags: </a:t>
            </a:r>
          </a:p>
          <a:p>
            <a:r>
              <a:rPr lang="en-US" sz="1200" dirty="0">
                <a:latin typeface="Courier New" panose="02070309020205020404" pitchFamily="49" charset="0"/>
                <a:cs typeface="Courier New" panose="02070309020205020404" pitchFamily="49" charset="0"/>
              </a:rPr>
              <a:t>        - verify</a:t>
            </a:r>
          </a:p>
          <a:p>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post_actions</a:t>
            </a:r>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t>
            </a:r>
          </a:p>
        </p:txBody>
      </p:sp>
      <p:sp>
        <p:nvSpPr>
          <p:cNvPr id="6" name="Title 1">
            <a:extLst>
              <a:ext uri="{FF2B5EF4-FFF2-40B4-BE49-F238E27FC236}">
                <a16:creationId xmlns:a16="http://schemas.microsoft.com/office/drawing/2014/main" id="{06287A2F-9C62-7A42-95A5-161DB892F49F}"/>
              </a:ext>
            </a:extLst>
          </p:cNvPr>
          <p:cNvSpPr>
            <a:spLocks noGrp="1"/>
          </p:cNvSpPr>
          <p:nvPr>
            <p:ph type="title"/>
          </p:nvPr>
        </p:nvSpPr>
        <p:spPr>
          <a:xfrm>
            <a:off x="117192" y="315243"/>
            <a:ext cx="5588664" cy="338555"/>
          </a:xfrm>
        </p:spPr>
        <p:txBody>
          <a:bodyPr>
            <a:noAutofit/>
          </a:bodyPr>
          <a:lstStyle/>
          <a:p>
            <a:r>
              <a:rPr lang="en-US" sz="2400" dirty="0"/>
              <a:t>Tagging:</a:t>
            </a:r>
          </a:p>
        </p:txBody>
      </p:sp>
      <p:sp>
        <p:nvSpPr>
          <p:cNvPr id="12" name="Rectangle 11">
            <a:extLst>
              <a:ext uri="{FF2B5EF4-FFF2-40B4-BE49-F238E27FC236}">
                <a16:creationId xmlns:a16="http://schemas.microsoft.com/office/drawing/2014/main" id="{242FCF9D-EC8B-E04A-B7F4-41492CAF7ED6}"/>
              </a:ext>
            </a:extLst>
          </p:cNvPr>
          <p:cNvSpPr/>
          <p:nvPr/>
        </p:nvSpPr>
        <p:spPr>
          <a:xfrm>
            <a:off x="4817710" y="852784"/>
            <a:ext cx="6096000" cy="2123658"/>
          </a:xfrm>
          <a:prstGeom prst="rect">
            <a:avLst/>
          </a:prstGeom>
          <a:solidFill>
            <a:schemeClr val="accent4"/>
          </a:solidFill>
        </p:spPr>
        <p:txBody>
          <a:bodyPr>
            <a:spAutoFit/>
          </a:bodyPr>
          <a:lstStyle/>
          <a:p>
            <a:r>
              <a:rPr lang="en-US" sz="1200" dirty="0">
                <a:latin typeface="Courier New" panose="02070309020205020404" pitchFamily="49" charset="0"/>
                <a:cs typeface="Courier New" panose="02070309020205020404" pitchFamily="49" charset="0"/>
              </a:rPr>
              <a:t>---</a:t>
            </a:r>
          </a:p>
          <a:p>
            <a:r>
              <a:rPr lang="en-US" sz="1200" dirty="0" err="1">
                <a:latin typeface="Courier New" panose="02070309020205020404" pitchFamily="49" charset="0"/>
                <a:cs typeface="Courier New" panose="02070309020205020404" pitchFamily="49" charset="0"/>
              </a:rPr>
              <a:t>url</a:t>
            </a:r>
            <a:r>
              <a:rPr lang="en-US" sz="1200" dirty="0">
                <a:latin typeface="Courier New" panose="02070309020205020404" pitchFamily="49" charset="0"/>
                <a:cs typeface="Courier New" panose="02070309020205020404" pitchFamily="49" charset="0"/>
              </a:rPr>
              <a:t>: http://localhost:8080/</a:t>
            </a:r>
            <a:r>
              <a:rPr lang="en-US" sz="1200" dirty="0" err="1">
                <a:latin typeface="Courier New" panose="02070309020205020404" pitchFamily="49" charset="0"/>
                <a:cs typeface="Courier New" panose="02070309020205020404" pitchFamily="49" charset="0"/>
              </a:rPr>
              <a:t>jsonrpc</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username: </a:t>
            </a:r>
            <a:r>
              <a:rPr lang="en-US" sz="1200" dirty="0" err="1">
                <a:latin typeface="Courier New" panose="02070309020205020404" pitchFamily="49" charset="0"/>
                <a:cs typeface="Courier New" panose="02070309020205020404" pitchFamily="49" charset="0"/>
              </a:rPr>
              <a:t>tperiasa</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password: </a:t>
            </a:r>
            <a:r>
              <a:rPr lang="en-US" sz="1200" dirty="0" err="1">
                <a:latin typeface="Courier New" panose="02070309020205020404" pitchFamily="49" charset="0"/>
                <a:cs typeface="Courier New" panose="02070309020205020404" pitchFamily="49" charset="0"/>
              </a:rPr>
              <a:t>xxxxxxxx</a:t>
            </a:r>
            <a:endParaRPr lang="en-US" sz="1200" dirty="0">
              <a:latin typeface="Courier New" panose="02070309020205020404" pitchFamily="49" charset="0"/>
              <a:cs typeface="Courier New" panose="02070309020205020404" pitchFamily="49" charset="0"/>
            </a:endParaRPr>
          </a:p>
          <a:p>
            <a:endParaRPr lang="en-US" sz="1200" dirty="0">
              <a:latin typeface="Courier New" panose="02070309020205020404" pitchFamily="49" charset="0"/>
              <a:cs typeface="Courier New" panose="02070309020205020404" pitchFamily="49" charset="0"/>
            </a:endParaRPr>
          </a:p>
          <a:p>
            <a:r>
              <a:rPr lang="en-US" sz="1200" dirty="0" err="1">
                <a:latin typeface="Courier New" panose="02070309020205020404" pitchFamily="49" charset="0"/>
                <a:cs typeface="Courier New" panose="02070309020205020404" pitchFamily="49" charset="0"/>
              </a:rPr>
              <a:t>os_upgrade</a:t>
            </a:r>
            <a:r>
              <a:rPr lang="en-US" sz="1200" dirty="0">
                <a:latin typeface="Courier New" panose="02070309020205020404" pitchFamily="49" charset="0"/>
                <a:cs typeface="Courier New" panose="02070309020205020404" pitchFamily="49" charset="0"/>
              </a:rPr>
              <a:t>:</a:t>
            </a:r>
          </a:p>
          <a:p>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url</a:t>
            </a:r>
            <a:r>
              <a:rPr lang="en-US" sz="1200" dirty="0">
                <a:latin typeface="Courier New" panose="02070309020205020404" pitchFamily="49" charset="0"/>
                <a:cs typeface="Courier New" panose="02070309020205020404" pitchFamily="49" charset="0"/>
              </a:rPr>
              <a:t>: http://tsa-ops-01.cisco.com:8080/</a:t>
            </a:r>
            <a:r>
              <a:rPr lang="en-US" sz="1200" dirty="0" err="1">
                <a:latin typeface="Courier New" panose="02070309020205020404" pitchFamily="49" charset="0"/>
                <a:cs typeface="Courier New" panose="02070309020205020404" pitchFamily="49" charset="0"/>
              </a:rPr>
              <a:t>jsonrpc</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username: </a:t>
            </a:r>
            <a:r>
              <a:rPr lang="en-US" sz="1200" dirty="0" err="1">
                <a:latin typeface="Courier New" panose="02070309020205020404" pitchFamily="49" charset="0"/>
                <a:cs typeface="Courier New" panose="02070309020205020404" pitchFamily="49" charset="0"/>
              </a:rPr>
              <a:t>tperiasa</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password: </a:t>
            </a:r>
            <a:r>
              <a:rPr lang="en-US" sz="1200" dirty="0" err="1">
                <a:latin typeface="Courier New" panose="02070309020205020404" pitchFamily="49" charset="0"/>
                <a:cs typeface="Courier New" panose="02070309020205020404" pitchFamily="49" charset="0"/>
              </a:rPr>
              <a:t>xxxxxx</a:t>
            </a:r>
            <a:endParaRPr lang="en-US" sz="1200" dirty="0">
              <a:latin typeface="Courier New" panose="02070309020205020404" pitchFamily="49" charset="0"/>
              <a:cs typeface="Courier New" panose="02070309020205020404" pitchFamily="49" charset="0"/>
            </a:endParaRPr>
          </a:p>
          <a:p>
            <a:r>
              <a:rPr lang="en-US" sz="1200" dirty="0">
                <a:latin typeface="Courier New" panose="02070309020205020404" pitchFamily="49" charset="0"/>
                <a:cs typeface="Courier New" panose="02070309020205020404" pitchFamily="49" charset="0"/>
              </a:rPr>
              <a:t>  device:   rtp-asr9k</a:t>
            </a:r>
          </a:p>
          <a:p>
            <a:r>
              <a:rPr lang="en-US" sz="1200" dirty="0">
                <a:latin typeface="Courier New" panose="02070309020205020404" pitchFamily="49" charset="0"/>
                <a:cs typeface="Courier New" panose="02070309020205020404" pitchFamily="49" charset="0"/>
              </a:rPr>
              <a:t>  address:  "10.122.32.74"</a:t>
            </a:r>
          </a:p>
        </p:txBody>
      </p:sp>
      <p:sp>
        <p:nvSpPr>
          <p:cNvPr id="13" name="Rectangle 12">
            <a:extLst>
              <a:ext uri="{FF2B5EF4-FFF2-40B4-BE49-F238E27FC236}">
                <a16:creationId xmlns:a16="http://schemas.microsoft.com/office/drawing/2014/main" id="{D78D28D5-E62D-F042-9774-F014719743EF}"/>
              </a:ext>
            </a:extLst>
          </p:cNvPr>
          <p:cNvSpPr/>
          <p:nvPr/>
        </p:nvSpPr>
        <p:spPr>
          <a:xfrm>
            <a:off x="117192" y="727391"/>
            <a:ext cx="3978965" cy="646331"/>
          </a:xfrm>
          <a:prstGeom prst="rect">
            <a:avLst/>
          </a:prstGeom>
        </p:spPr>
        <p:txBody>
          <a:bodyPr wrap="square">
            <a:spAutoFit/>
          </a:bodyPr>
          <a:lstStyle/>
          <a:p>
            <a:endParaRPr lang="en-US" dirty="0">
              <a:latin typeface="Andale Mono" panose="020B0509000000000004" pitchFamily="49" charset="0"/>
            </a:endParaRPr>
          </a:p>
          <a:p>
            <a:r>
              <a:rPr lang="en-US" u="sng" dirty="0">
                <a:latin typeface="Miriam Fixed" panose="020F0502020204030204" pitchFamily="34" charset="0"/>
                <a:cs typeface="Miriam Fixed" panose="020F0502020204030204" pitchFamily="34" charset="0"/>
              </a:rPr>
              <a:t>File</a:t>
            </a:r>
            <a:r>
              <a:rPr lang="en-US" dirty="0">
                <a:latin typeface="Miriam Fixed" panose="020F0502020204030204" pitchFamily="34" charset="0"/>
                <a:cs typeface="Miriam Fixed" panose="020F0502020204030204" pitchFamily="34" charset="0"/>
              </a:rPr>
              <a:t>:   </a:t>
            </a:r>
            <a:r>
              <a:rPr lang="en-US" dirty="0">
                <a:latin typeface="Andale Mono" panose="020B0509000000000004" pitchFamily="49" charset="0"/>
                <a:cs typeface="Miriam Fixed" panose="020F0502020204030204" pitchFamily="34" charset="0"/>
              </a:rPr>
              <a:t>configure-</a:t>
            </a:r>
            <a:r>
              <a:rPr lang="en-US" dirty="0" err="1">
                <a:latin typeface="Andale Mono" panose="020B0509000000000004" pitchFamily="49" charset="0"/>
                <a:cs typeface="Miriam Fixed" panose="020F0502020204030204" pitchFamily="34" charset="0"/>
              </a:rPr>
              <a:t>nso.yaml</a:t>
            </a:r>
            <a:endParaRPr lang="en-US" dirty="0">
              <a:latin typeface="Andale Mono" panose="020B0509000000000004" pitchFamily="49" charset="0"/>
            </a:endParaRPr>
          </a:p>
        </p:txBody>
      </p:sp>
      <p:sp>
        <p:nvSpPr>
          <p:cNvPr id="14" name="Rectangle 13">
            <a:extLst>
              <a:ext uri="{FF2B5EF4-FFF2-40B4-BE49-F238E27FC236}">
                <a16:creationId xmlns:a16="http://schemas.microsoft.com/office/drawing/2014/main" id="{F059F722-3FBC-9B4D-8939-254AC8B6CE50}"/>
              </a:ext>
            </a:extLst>
          </p:cNvPr>
          <p:cNvSpPr/>
          <p:nvPr/>
        </p:nvSpPr>
        <p:spPr>
          <a:xfrm>
            <a:off x="4962489" y="3631360"/>
            <a:ext cx="6096000" cy="2492990"/>
          </a:xfrm>
          <a:prstGeom prst="rect">
            <a:avLst/>
          </a:prstGeom>
          <a:solidFill>
            <a:schemeClr val="tx1"/>
          </a:solidFill>
        </p:spPr>
        <p:txBody>
          <a:bodyPr>
            <a:spAutoFit/>
          </a:bodyPr>
          <a:lstStyle/>
          <a:p>
            <a:r>
              <a:rPr lang="en-US" sz="1200" b="1" dirty="0">
                <a:solidFill>
                  <a:schemeClr val="bg1"/>
                </a:solidFill>
                <a:latin typeface="Courier New" panose="02070309020205020404" pitchFamily="49" charset="0"/>
                <a:cs typeface="Courier New" panose="02070309020205020404" pitchFamily="49" charset="0"/>
              </a:rPr>
              <a:t>$ ansible-playbook create-</a:t>
            </a:r>
            <a:r>
              <a:rPr lang="en-US" sz="1200" b="1" dirty="0" err="1">
                <a:solidFill>
                  <a:schemeClr val="bg1"/>
                </a:solidFill>
                <a:latin typeface="Courier New" panose="02070309020205020404" pitchFamily="49" charset="0"/>
                <a:cs typeface="Courier New" panose="02070309020205020404" pitchFamily="49" charset="0"/>
              </a:rPr>
              <a:t>device.yaml</a:t>
            </a:r>
            <a:r>
              <a:rPr lang="en-US" sz="1200" b="1" dirty="0">
                <a:solidFill>
                  <a:schemeClr val="bg1"/>
                </a:solidFill>
                <a:latin typeface="Courier New" panose="02070309020205020404" pitchFamily="49" charset="0"/>
                <a:cs typeface="Courier New" panose="02070309020205020404" pitchFamily="49" charset="0"/>
              </a:rPr>
              <a:t> --check --tags "verify"</a:t>
            </a:r>
          </a:p>
          <a:p>
            <a:r>
              <a:rPr lang="en-US" sz="1200" dirty="0">
                <a:solidFill>
                  <a:schemeClr val="bg1"/>
                </a:solidFill>
                <a:latin typeface="Courier New" panose="02070309020205020404" pitchFamily="49" charset="0"/>
                <a:cs typeface="Courier New" panose="02070309020205020404" pitchFamily="49" charset="0"/>
              </a:rPr>
              <a:t>…</a:t>
            </a:r>
          </a:p>
          <a:p>
            <a:r>
              <a:rPr lang="en-US" sz="1200" dirty="0">
                <a:solidFill>
                  <a:schemeClr val="bg1"/>
                </a:solidFill>
                <a:latin typeface="Courier New" panose="02070309020205020404" pitchFamily="49" charset="0"/>
                <a:cs typeface="Courier New" panose="02070309020205020404" pitchFamily="49" charset="0"/>
              </a:rPr>
              <a:t>TASK [Load variables] **********</a:t>
            </a:r>
          </a:p>
          <a:p>
            <a:r>
              <a:rPr lang="en-US" sz="1200" dirty="0">
                <a:solidFill>
                  <a:schemeClr val="bg1"/>
                </a:solidFill>
                <a:latin typeface="Courier New" panose="02070309020205020404" pitchFamily="49" charset="0"/>
                <a:cs typeface="Courier New" panose="02070309020205020404" pitchFamily="49" charset="0"/>
              </a:rPr>
              <a:t>ok: [localhost]</a:t>
            </a:r>
          </a:p>
          <a:p>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TASK [verify device rtp-asr9k] </a:t>
            </a:r>
          </a:p>
          <a:p>
            <a:r>
              <a:rPr lang="en-US" sz="1200" dirty="0">
                <a:solidFill>
                  <a:schemeClr val="bg1"/>
                </a:solidFill>
                <a:latin typeface="Courier New" panose="02070309020205020404" pitchFamily="49" charset="0"/>
                <a:cs typeface="Courier New" panose="02070309020205020404" pitchFamily="49" charset="0"/>
              </a:rPr>
              <a:t>ok: [localhost]</a:t>
            </a:r>
          </a:p>
          <a:p>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TASK [verify device AGAIN??] </a:t>
            </a:r>
          </a:p>
          <a:p>
            <a:r>
              <a:rPr lang="en-US" sz="1200" dirty="0">
                <a:solidFill>
                  <a:schemeClr val="bg1"/>
                </a:solidFill>
                <a:latin typeface="Courier New" panose="02070309020205020404" pitchFamily="49" charset="0"/>
                <a:cs typeface="Courier New" panose="02070309020205020404" pitchFamily="49" charset="0"/>
              </a:rPr>
              <a:t>ok: [localhost]</a:t>
            </a:r>
          </a:p>
          <a:p>
            <a:endParaRPr lang="en-US" sz="1200" dirty="0">
              <a:solidFill>
                <a:schemeClr val="bg1"/>
              </a:solidFill>
              <a:latin typeface="Courier New" panose="02070309020205020404" pitchFamily="49" charset="0"/>
              <a:cs typeface="Courier New" panose="02070309020205020404" pitchFamily="49" charset="0"/>
            </a:endParaRPr>
          </a:p>
          <a:p>
            <a:r>
              <a:rPr lang="en-US" sz="1200" dirty="0">
                <a:solidFill>
                  <a:schemeClr val="bg1"/>
                </a:solidFill>
                <a:latin typeface="Courier New" panose="02070309020205020404" pitchFamily="49" charset="0"/>
                <a:cs typeface="Courier New" panose="02070309020205020404" pitchFamily="49" charset="0"/>
              </a:rPr>
              <a:t>TASK [verify </a:t>
            </a:r>
            <a:r>
              <a:rPr lang="en-US" sz="1200" dirty="0" err="1">
                <a:solidFill>
                  <a:schemeClr val="bg1"/>
                </a:solidFill>
                <a:latin typeface="Courier New" panose="02070309020205020404" pitchFamily="49" charset="0"/>
                <a:cs typeface="Courier New" panose="02070309020205020404" pitchFamily="49" charset="0"/>
              </a:rPr>
              <a:t>os</a:t>
            </a:r>
            <a:r>
              <a:rPr lang="en-US" sz="1200" dirty="0">
                <a:solidFill>
                  <a:schemeClr val="bg1"/>
                </a:solidFill>
                <a:latin typeface="Courier New" panose="02070309020205020404" pitchFamily="49" charset="0"/>
                <a:cs typeface="Courier New" panose="02070309020205020404" pitchFamily="49" charset="0"/>
              </a:rPr>
              <a:t>-upgrade] </a:t>
            </a:r>
          </a:p>
          <a:p>
            <a:r>
              <a:rPr lang="en-US" sz="1200" dirty="0">
                <a:solidFill>
                  <a:schemeClr val="bg1"/>
                </a:solidFill>
                <a:latin typeface="Courier New" panose="02070309020205020404" pitchFamily="49" charset="0"/>
                <a:cs typeface="Courier New" panose="02070309020205020404" pitchFamily="49" charset="0"/>
              </a:rPr>
              <a:t>ok: [localhost]</a:t>
            </a:r>
          </a:p>
        </p:txBody>
      </p:sp>
    </p:spTree>
    <p:extLst>
      <p:ext uri="{BB962C8B-B14F-4D97-AF65-F5344CB8AC3E}">
        <p14:creationId xmlns:p14="http://schemas.microsoft.com/office/powerpoint/2010/main" val="411293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strips(down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randombar(horizontal)">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D278D-0A8E-8C4E-BB7E-0322802C2A24}"/>
              </a:ext>
            </a:extLst>
          </p:cNvPr>
          <p:cNvSpPr>
            <a:spLocks noGrp="1"/>
          </p:cNvSpPr>
          <p:nvPr>
            <p:ph type="title"/>
          </p:nvPr>
        </p:nvSpPr>
        <p:spPr>
          <a:xfrm>
            <a:off x="134659" y="91995"/>
            <a:ext cx="3385088" cy="427770"/>
          </a:xfrm>
        </p:spPr>
        <p:txBody>
          <a:bodyPr>
            <a:normAutofit fontScale="90000"/>
          </a:bodyPr>
          <a:lstStyle/>
          <a:p>
            <a:r>
              <a:rPr lang="en-US" sz="2800" dirty="0"/>
              <a:t>Ansible use cases:</a:t>
            </a:r>
          </a:p>
        </p:txBody>
      </p:sp>
      <p:sp>
        <p:nvSpPr>
          <p:cNvPr id="3" name="Content Placeholder 2">
            <a:extLst>
              <a:ext uri="{FF2B5EF4-FFF2-40B4-BE49-F238E27FC236}">
                <a16:creationId xmlns:a16="http://schemas.microsoft.com/office/drawing/2014/main" id="{075326A7-460B-0D42-A004-54FAB1E2F017}"/>
              </a:ext>
            </a:extLst>
          </p:cNvPr>
          <p:cNvSpPr>
            <a:spLocks noGrp="1"/>
          </p:cNvSpPr>
          <p:nvPr>
            <p:ph idx="1"/>
          </p:nvPr>
        </p:nvSpPr>
        <p:spPr>
          <a:xfrm>
            <a:off x="311887" y="1825625"/>
            <a:ext cx="11709991" cy="4351338"/>
          </a:xfrm>
        </p:spPr>
        <p:txBody>
          <a:bodyPr>
            <a:normAutofit/>
          </a:bodyPr>
          <a:lstStyle/>
          <a:p>
            <a:pPr>
              <a:lnSpc>
                <a:spcPct val="160000"/>
              </a:lnSpc>
            </a:pPr>
            <a:r>
              <a:rPr lang="en-US" sz="2400" dirty="0"/>
              <a:t>Network automation with network module, to manage config networks devices</a:t>
            </a:r>
          </a:p>
          <a:p>
            <a:pPr>
              <a:lnSpc>
                <a:spcPct val="160000"/>
              </a:lnSpc>
            </a:pPr>
            <a:r>
              <a:rPr lang="en-US" sz="2400" dirty="0"/>
              <a:t>With Jenkins module, implement continuous integration (orchestrate, provision, configure)</a:t>
            </a:r>
          </a:p>
          <a:p>
            <a:pPr>
              <a:lnSpc>
                <a:spcPct val="160000"/>
              </a:lnSpc>
            </a:pPr>
            <a:r>
              <a:rPr lang="en-US" sz="2400" dirty="0"/>
              <a:t>Customizable, scalable security tasks with </a:t>
            </a:r>
            <a:r>
              <a:rPr lang="en-US" sz="2400" dirty="0" err="1"/>
              <a:t>ssh</a:t>
            </a:r>
            <a:r>
              <a:rPr lang="en-US" sz="2400" dirty="0"/>
              <a:t> and APIs (Cisco NX-OS </a:t>
            </a:r>
            <a:r>
              <a:rPr lang="en-US" sz="2400" dirty="0" err="1"/>
              <a:t>nxapi</a:t>
            </a:r>
            <a:r>
              <a:rPr lang="en-US" sz="2400" dirty="0"/>
              <a:t>, </a:t>
            </a:r>
            <a:r>
              <a:rPr lang="en-US" sz="2400" dirty="0" err="1"/>
              <a:t>Netconf</a:t>
            </a:r>
            <a:r>
              <a:rPr lang="en-US" sz="2400" dirty="0"/>
              <a:t> …)</a:t>
            </a:r>
          </a:p>
          <a:p>
            <a:pPr>
              <a:lnSpc>
                <a:spcPct val="160000"/>
              </a:lnSpc>
            </a:pPr>
            <a:r>
              <a:rPr lang="en-US" sz="2400" dirty="0"/>
              <a:t>Cloud provisioning and configuration with AWS, Azure, OpenStack … modules</a:t>
            </a:r>
          </a:p>
          <a:p>
            <a:pPr>
              <a:lnSpc>
                <a:spcPct val="160000"/>
              </a:lnSpc>
            </a:pPr>
            <a:r>
              <a:rPr lang="en-US" sz="2400" dirty="0"/>
              <a:t>Logging and monitoring APIs and modules (Grafana, </a:t>
            </a:r>
            <a:r>
              <a:rPr lang="en-US" sz="2400" dirty="0" err="1"/>
              <a:t>Elasatic</a:t>
            </a:r>
            <a:r>
              <a:rPr lang="en-US" sz="2400" dirty="0"/>
              <a:t> Search, Splunk)</a:t>
            </a:r>
          </a:p>
          <a:p>
            <a:endParaRPr lang="en-US" sz="2400" dirty="0"/>
          </a:p>
          <a:p>
            <a:endParaRPr lang="en-US" sz="2400" dirty="0"/>
          </a:p>
        </p:txBody>
      </p:sp>
    </p:spTree>
    <p:extLst>
      <p:ext uri="{BB962C8B-B14F-4D97-AF65-F5344CB8AC3E}">
        <p14:creationId xmlns:p14="http://schemas.microsoft.com/office/powerpoint/2010/main" val="2490407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34" y="112485"/>
            <a:ext cx="8067390" cy="416905"/>
          </a:xfrm>
        </p:spPr>
        <p:txBody>
          <a:bodyPr>
            <a:noAutofit/>
          </a:bodyPr>
          <a:lstStyle/>
          <a:p>
            <a:r>
              <a:rPr lang="en-US" sz="2800" dirty="0"/>
              <a:t>Compatibility Windows / Mac / Linux</a:t>
            </a:r>
          </a:p>
        </p:txBody>
      </p:sp>
      <p:sp>
        <p:nvSpPr>
          <p:cNvPr id="3" name="Content Placeholder 2"/>
          <p:cNvSpPr>
            <a:spLocks noGrp="1"/>
          </p:cNvSpPr>
          <p:nvPr>
            <p:ph idx="1"/>
          </p:nvPr>
        </p:nvSpPr>
        <p:spPr>
          <a:xfrm>
            <a:off x="708285" y="1505834"/>
            <a:ext cx="10515600" cy="4949929"/>
          </a:xfrm>
        </p:spPr>
        <p:txBody>
          <a:bodyPr>
            <a:normAutofit/>
          </a:bodyPr>
          <a:lstStyle/>
          <a:p>
            <a:pPr marL="0" indent="0">
              <a:buNone/>
            </a:pPr>
            <a:r>
              <a:rPr lang="en-US" sz="2400" dirty="0"/>
              <a:t>Windows: </a:t>
            </a:r>
            <a:r>
              <a:rPr lang="en-US" sz="2400" b="1" dirty="0"/>
              <a:t>No</a:t>
            </a:r>
          </a:p>
          <a:p>
            <a:pPr marL="0" indent="0">
              <a:buNone/>
            </a:pPr>
            <a:r>
              <a:rPr lang="en-US" sz="2400" dirty="0"/>
              <a:t>Ansible cannot run on a Windows host and can only manage Windows hosts, but Ansible can be </a:t>
            </a:r>
            <a:r>
              <a:rPr lang="en-US" sz="2400" dirty="0">
                <a:hlinkClick r:id="rId2"/>
              </a:rPr>
              <a:t>run under the Windows Subsystem for Linux (WSL)</a:t>
            </a:r>
            <a:r>
              <a:rPr lang="en-US" sz="2400" dirty="0"/>
              <a:t>.</a:t>
            </a:r>
          </a:p>
          <a:p>
            <a:pPr marL="0" indent="0">
              <a:buNone/>
            </a:pPr>
            <a:endParaRPr lang="en-US" dirty="0"/>
          </a:p>
          <a:p>
            <a:pPr marL="0" indent="0">
              <a:buNone/>
            </a:pPr>
            <a:r>
              <a:rPr lang="en-US" sz="2400" dirty="0"/>
              <a:t>Mac: </a:t>
            </a:r>
            <a:r>
              <a:rPr lang="en-US" sz="2400" b="1" dirty="0"/>
              <a:t>Yes</a:t>
            </a:r>
          </a:p>
          <a:p>
            <a:pPr lvl="1"/>
            <a:r>
              <a:rPr lang="en-US" dirty="0"/>
              <a:t>Install </a:t>
            </a:r>
            <a:r>
              <a:rPr lang="en-US" dirty="0">
                <a:hlinkClick r:id="rId3"/>
              </a:rPr>
              <a:t>Xcode</a:t>
            </a:r>
            <a:endParaRPr lang="en-US" dirty="0"/>
          </a:p>
          <a:p>
            <a:pPr lvl="1"/>
            <a:endParaRPr lang="en-US" dirty="0"/>
          </a:p>
          <a:p>
            <a:pPr lvl="1"/>
            <a:endParaRPr lang="en-US" dirty="0"/>
          </a:p>
          <a:p>
            <a:pPr marL="457189" lvl="1" indent="0">
              <a:buNone/>
            </a:pPr>
            <a:r>
              <a:rPr lang="en-US" dirty="0"/>
              <a:t>Then, if you would like to update Ansible later, just do:</a:t>
            </a:r>
          </a:p>
          <a:p>
            <a:pPr lvl="1"/>
            <a:endParaRPr lang="en-US" dirty="0"/>
          </a:p>
          <a:p>
            <a:pPr lvl="1"/>
            <a:endParaRPr lang="en-US" dirty="0"/>
          </a:p>
        </p:txBody>
      </p:sp>
      <p:sp>
        <p:nvSpPr>
          <p:cNvPr id="5" name="Rectangle 4"/>
          <p:cNvSpPr/>
          <p:nvPr/>
        </p:nvSpPr>
        <p:spPr>
          <a:xfrm>
            <a:off x="1484087" y="4223915"/>
            <a:ext cx="7006223" cy="502573"/>
          </a:xfrm>
          <a:prstGeom prst="rect">
            <a:avLst/>
          </a:prstGeom>
          <a:solidFill>
            <a:schemeClr val="tx1"/>
          </a:solidFill>
        </p:spPr>
        <p:txBody>
          <a:bodyPr wrap="square">
            <a:spAutoFit/>
          </a:bodyPr>
          <a:lstStyle/>
          <a:p>
            <a:pPr lvl="1"/>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sudo</a:t>
            </a:r>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easy_install</a:t>
            </a:r>
            <a:r>
              <a:rPr lang="en-US" sz="1333" dirty="0">
                <a:solidFill>
                  <a:schemeClr val="bg1"/>
                </a:solidFill>
                <a:latin typeface="Courier New" panose="02070309020205020404" pitchFamily="49" charset="0"/>
                <a:cs typeface="Courier New" panose="02070309020205020404" pitchFamily="49" charset="0"/>
              </a:rPr>
              <a:t> pip</a:t>
            </a:r>
          </a:p>
          <a:p>
            <a:pPr lvl="1"/>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sudo</a:t>
            </a:r>
            <a:r>
              <a:rPr lang="en-US" sz="1333" dirty="0">
                <a:solidFill>
                  <a:schemeClr val="bg1"/>
                </a:solidFill>
                <a:latin typeface="Courier New" panose="02070309020205020404" pitchFamily="49" charset="0"/>
                <a:cs typeface="Courier New" panose="02070309020205020404" pitchFamily="49" charset="0"/>
              </a:rPr>
              <a:t> pip install </a:t>
            </a:r>
            <a:r>
              <a:rPr lang="en-US" sz="1333" dirty="0" err="1">
                <a:solidFill>
                  <a:schemeClr val="bg1"/>
                </a:solidFill>
                <a:latin typeface="Courier New" panose="02070309020205020404" pitchFamily="49" charset="0"/>
                <a:cs typeface="Courier New" panose="02070309020205020404" pitchFamily="49" charset="0"/>
              </a:rPr>
              <a:t>ansible</a:t>
            </a:r>
            <a:r>
              <a:rPr lang="en-US" sz="1333" dirty="0">
                <a:solidFill>
                  <a:schemeClr val="bg1"/>
                </a:solidFill>
                <a:latin typeface="Courier New" panose="02070309020205020404" pitchFamily="49" charset="0"/>
                <a:cs typeface="Courier New" panose="02070309020205020404" pitchFamily="49" charset="0"/>
              </a:rPr>
              <a:t> --quiet</a:t>
            </a:r>
          </a:p>
        </p:txBody>
      </p:sp>
      <p:sp>
        <p:nvSpPr>
          <p:cNvPr id="6" name="Rectangle 5"/>
          <p:cNvSpPr/>
          <p:nvPr/>
        </p:nvSpPr>
        <p:spPr>
          <a:xfrm>
            <a:off x="1484087" y="5546628"/>
            <a:ext cx="7290148" cy="297454"/>
          </a:xfrm>
          <a:prstGeom prst="rect">
            <a:avLst/>
          </a:prstGeom>
          <a:solidFill>
            <a:schemeClr val="tx1"/>
          </a:solidFill>
        </p:spPr>
        <p:txBody>
          <a:bodyPr wrap="square">
            <a:spAutoFit/>
          </a:bodyPr>
          <a:lstStyle/>
          <a:p>
            <a:pPr lvl="1"/>
            <a:r>
              <a:rPr lang="en-US" sz="1333" dirty="0">
                <a:solidFill>
                  <a:schemeClr val="bg1"/>
                </a:solidFill>
                <a:latin typeface="Courier New" panose="02070309020205020404" pitchFamily="49" charset="0"/>
                <a:cs typeface="Courier New" panose="02070309020205020404" pitchFamily="49" charset="0"/>
              </a:rPr>
              <a:t>$ </a:t>
            </a:r>
            <a:r>
              <a:rPr lang="en-US" sz="1333" dirty="0" err="1">
                <a:solidFill>
                  <a:schemeClr val="bg1"/>
                </a:solidFill>
                <a:latin typeface="Courier New" panose="02070309020205020404" pitchFamily="49" charset="0"/>
                <a:cs typeface="Courier New" panose="02070309020205020404" pitchFamily="49" charset="0"/>
              </a:rPr>
              <a:t>sudo</a:t>
            </a:r>
            <a:r>
              <a:rPr lang="en-US" sz="1333" dirty="0">
                <a:solidFill>
                  <a:schemeClr val="bg1"/>
                </a:solidFill>
                <a:latin typeface="Courier New" panose="02070309020205020404" pitchFamily="49" charset="0"/>
                <a:cs typeface="Courier New" panose="02070309020205020404" pitchFamily="49" charset="0"/>
              </a:rPr>
              <a:t> pip install </a:t>
            </a:r>
            <a:r>
              <a:rPr lang="en-US" sz="1333" dirty="0" err="1">
                <a:solidFill>
                  <a:schemeClr val="bg1"/>
                </a:solidFill>
                <a:latin typeface="Courier New" panose="02070309020205020404" pitchFamily="49" charset="0"/>
                <a:cs typeface="Courier New" panose="02070309020205020404" pitchFamily="49" charset="0"/>
              </a:rPr>
              <a:t>ansible</a:t>
            </a:r>
            <a:r>
              <a:rPr lang="en-US" sz="1333" dirty="0">
                <a:solidFill>
                  <a:schemeClr val="bg1"/>
                </a:solidFill>
                <a:latin typeface="Courier New" panose="02070309020205020404" pitchFamily="49" charset="0"/>
                <a:cs typeface="Courier New" panose="02070309020205020404" pitchFamily="49" charset="0"/>
              </a:rPr>
              <a:t> --upgrade</a:t>
            </a:r>
          </a:p>
        </p:txBody>
      </p:sp>
      <p:pic>
        <p:nvPicPr>
          <p:cNvPr id="7" name="Picture 6"/>
          <p:cNvPicPr>
            <a:picLocks noChangeAspect="1"/>
          </p:cNvPicPr>
          <p:nvPr/>
        </p:nvPicPr>
        <p:blipFill>
          <a:blip r:embed="rId4"/>
          <a:stretch>
            <a:fillRect/>
          </a:stretch>
        </p:blipFill>
        <p:spPr>
          <a:xfrm>
            <a:off x="3564092" y="1555063"/>
            <a:ext cx="636305" cy="400220"/>
          </a:xfrm>
          <a:prstGeom prst="rect">
            <a:avLst/>
          </a:prstGeom>
        </p:spPr>
      </p:pic>
      <p:pic>
        <p:nvPicPr>
          <p:cNvPr id="9" name="Picture 8"/>
          <p:cNvPicPr>
            <a:picLocks noChangeAspect="1"/>
          </p:cNvPicPr>
          <p:nvPr/>
        </p:nvPicPr>
        <p:blipFill>
          <a:blip r:embed="rId5"/>
          <a:stretch>
            <a:fillRect/>
          </a:stretch>
        </p:blipFill>
        <p:spPr>
          <a:xfrm>
            <a:off x="3564092" y="3682861"/>
            <a:ext cx="298199" cy="356384"/>
          </a:xfrm>
          <a:prstGeom prst="rect">
            <a:avLst/>
          </a:prstGeom>
        </p:spPr>
      </p:pic>
    </p:spTree>
    <p:extLst>
      <p:ext uri="{BB962C8B-B14F-4D97-AF65-F5344CB8AC3E}">
        <p14:creationId xmlns:p14="http://schemas.microsoft.com/office/powerpoint/2010/main" val="2448872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29" y="79177"/>
            <a:ext cx="10515600" cy="450212"/>
          </a:xfrm>
        </p:spPr>
        <p:txBody>
          <a:bodyPr>
            <a:noAutofit/>
          </a:bodyPr>
          <a:lstStyle/>
          <a:p>
            <a:r>
              <a:rPr lang="en-US" sz="2800" dirty="0"/>
              <a:t>Linux (RHEL/CentOS)</a:t>
            </a:r>
          </a:p>
        </p:txBody>
      </p:sp>
      <p:sp>
        <p:nvSpPr>
          <p:cNvPr id="3" name="Content Placeholder 2"/>
          <p:cNvSpPr>
            <a:spLocks noGrp="1"/>
          </p:cNvSpPr>
          <p:nvPr>
            <p:ph idx="1"/>
          </p:nvPr>
        </p:nvSpPr>
        <p:spPr>
          <a:xfrm>
            <a:off x="838200" y="1843218"/>
            <a:ext cx="10515600" cy="4351339"/>
          </a:xfrm>
        </p:spPr>
        <p:txBody>
          <a:bodyPr>
            <a:normAutofit/>
          </a:bodyPr>
          <a:lstStyle/>
          <a:p>
            <a:r>
              <a:rPr lang="en-US" sz="2400" dirty="0"/>
              <a:t>Ansible is not available in the default RHEL repositories</a:t>
            </a:r>
          </a:p>
          <a:p>
            <a:r>
              <a:rPr lang="en-US" sz="2400" dirty="0"/>
              <a:t>Install Extra Packages for Enterprise Linux (EPEL)</a:t>
            </a:r>
          </a:p>
          <a:p>
            <a:endParaRPr lang="en-US" sz="2400" dirty="0"/>
          </a:p>
          <a:p>
            <a:r>
              <a:rPr lang="en-US" sz="2400" dirty="0"/>
              <a:t>Then (after updating),</a:t>
            </a:r>
          </a:p>
          <a:p>
            <a:endParaRPr lang="en-US" sz="2400" dirty="0"/>
          </a:p>
        </p:txBody>
      </p:sp>
      <p:sp>
        <p:nvSpPr>
          <p:cNvPr id="4" name="Rectangle 3"/>
          <p:cNvSpPr/>
          <p:nvPr/>
        </p:nvSpPr>
        <p:spPr>
          <a:xfrm>
            <a:off x="1628815" y="2761759"/>
            <a:ext cx="7423759" cy="307777"/>
          </a:xfrm>
          <a:prstGeom prst="rect">
            <a:avLst/>
          </a:prstGeom>
          <a:solidFill>
            <a:schemeClr val="tx1"/>
          </a:solidFill>
        </p:spPr>
        <p:txBody>
          <a:bodyPr wrap="square">
            <a:spAutoFit/>
          </a:bodyPr>
          <a:lstStyle/>
          <a:p>
            <a:pPr marL="457189" lvl="1"/>
            <a:r>
              <a:rPr lang="en-US" sz="1330" dirty="0" err="1">
                <a:solidFill>
                  <a:schemeClr val="bg1"/>
                </a:solidFill>
                <a:latin typeface="Courier New" panose="02070309020205020404" pitchFamily="49" charset="0"/>
                <a:cs typeface="Courier New" panose="02070309020205020404" pitchFamily="49" charset="0"/>
              </a:rPr>
              <a:t>sudo</a:t>
            </a:r>
            <a:r>
              <a:rPr lang="en-US" sz="1330" dirty="0">
                <a:solidFill>
                  <a:schemeClr val="bg1"/>
                </a:solidFill>
                <a:latin typeface="Courier New" panose="02070309020205020404" pitchFamily="49" charset="0"/>
                <a:cs typeface="Courier New" panose="02070309020205020404" pitchFamily="49" charset="0"/>
              </a:rPr>
              <a:t> rpm -</a:t>
            </a:r>
            <a:r>
              <a:rPr lang="en-US" sz="1330" dirty="0" err="1">
                <a:solidFill>
                  <a:schemeClr val="bg1"/>
                </a:solidFill>
                <a:latin typeface="Courier New" panose="02070309020205020404" pitchFamily="49" charset="0"/>
                <a:cs typeface="Courier New" panose="02070309020205020404" pitchFamily="49" charset="0"/>
              </a:rPr>
              <a:t>i</a:t>
            </a:r>
            <a:r>
              <a:rPr lang="en-US" sz="1330" dirty="0">
                <a:solidFill>
                  <a:schemeClr val="bg1"/>
                </a:solidFill>
                <a:latin typeface="Courier New" panose="02070309020205020404" pitchFamily="49" charset="0"/>
                <a:cs typeface="Courier New" panose="02070309020205020404" pitchFamily="49" charset="0"/>
              </a:rPr>
              <a:t> epel-release-latest-7.noarch.rpm</a:t>
            </a:r>
          </a:p>
        </p:txBody>
      </p:sp>
      <p:sp>
        <p:nvSpPr>
          <p:cNvPr id="6" name="Rectangle 5"/>
          <p:cNvSpPr/>
          <p:nvPr/>
        </p:nvSpPr>
        <p:spPr>
          <a:xfrm>
            <a:off x="1628815" y="3755619"/>
            <a:ext cx="3223959" cy="307777"/>
          </a:xfrm>
          <a:prstGeom prst="rect">
            <a:avLst/>
          </a:prstGeom>
          <a:solidFill>
            <a:schemeClr val="tx1"/>
          </a:solidFill>
        </p:spPr>
        <p:txBody>
          <a:bodyPr wrap="none">
            <a:spAutoFit/>
          </a:bodyPr>
          <a:lstStyle/>
          <a:p>
            <a:pPr marL="457189" lvl="1"/>
            <a:r>
              <a:rPr lang="en-US" sz="1330" dirty="0" err="1">
                <a:solidFill>
                  <a:schemeClr val="bg1"/>
                </a:solidFill>
                <a:latin typeface="Courier New" panose="02070309020205020404" pitchFamily="49" charset="0"/>
                <a:cs typeface="Courier New" panose="02070309020205020404" pitchFamily="49" charset="0"/>
              </a:rPr>
              <a:t>sudo</a:t>
            </a:r>
            <a:r>
              <a:rPr lang="en-US" sz="1330" dirty="0">
                <a:solidFill>
                  <a:schemeClr val="bg1"/>
                </a:solidFill>
                <a:latin typeface="Courier New" panose="02070309020205020404" pitchFamily="49" charset="0"/>
                <a:cs typeface="Courier New" panose="02070309020205020404" pitchFamily="49" charset="0"/>
              </a:rPr>
              <a:t> yum install </a:t>
            </a:r>
            <a:r>
              <a:rPr lang="en-US" sz="1330" dirty="0" err="1">
                <a:solidFill>
                  <a:schemeClr val="bg1"/>
                </a:solidFill>
                <a:latin typeface="Courier New" panose="02070309020205020404" pitchFamily="49" charset="0"/>
                <a:cs typeface="Courier New" panose="02070309020205020404" pitchFamily="49" charset="0"/>
              </a:rPr>
              <a:t>ansible</a:t>
            </a:r>
            <a:endParaRPr lang="en-US" sz="1330" dirty="0">
              <a:solidFill>
                <a:schemeClr val="bg1"/>
              </a:solidFill>
              <a:latin typeface="Courier New" panose="02070309020205020404" pitchFamily="49" charset="0"/>
              <a:cs typeface="Courier New" panose="02070309020205020404" pitchFamily="49" charset="0"/>
            </a:endParaRPr>
          </a:p>
        </p:txBody>
      </p:sp>
      <p:pic>
        <p:nvPicPr>
          <p:cNvPr id="8" name="Picture 7"/>
          <p:cNvPicPr>
            <a:picLocks noChangeAspect="1"/>
          </p:cNvPicPr>
          <p:nvPr/>
        </p:nvPicPr>
        <p:blipFill>
          <a:blip r:embed="rId2"/>
          <a:stretch>
            <a:fillRect/>
          </a:stretch>
        </p:blipFill>
        <p:spPr>
          <a:xfrm>
            <a:off x="6421677" y="663443"/>
            <a:ext cx="1985872" cy="669272"/>
          </a:xfrm>
          <a:prstGeom prst="rect">
            <a:avLst/>
          </a:prstGeom>
        </p:spPr>
      </p:pic>
      <p:pic>
        <p:nvPicPr>
          <p:cNvPr id="9" name="Picture 8"/>
          <p:cNvPicPr>
            <a:picLocks noChangeAspect="1"/>
          </p:cNvPicPr>
          <p:nvPr/>
        </p:nvPicPr>
        <p:blipFill>
          <a:blip r:embed="rId3"/>
          <a:stretch>
            <a:fillRect/>
          </a:stretch>
        </p:blipFill>
        <p:spPr>
          <a:xfrm>
            <a:off x="9192059" y="385869"/>
            <a:ext cx="1377232" cy="946847"/>
          </a:xfrm>
          <a:prstGeom prst="rect">
            <a:avLst/>
          </a:prstGeom>
        </p:spPr>
      </p:pic>
    </p:spTree>
    <p:extLst>
      <p:ext uri="{BB962C8B-B14F-4D97-AF65-F5344CB8AC3E}">
        <p14:creationId xmlns:p14="http://schemas.microsoft.com/office/powerpoint/2010/main" val="1314223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837"/>
            <a:ext cx="6096000" cy="433426"/>
          </a:xfrm>
        </p:spPr>
        <p:txBody>
          <a:bodyPr>
            <a:noAutofit/>
          </a:bodyPr>
          <a:lstStyle/>
          <a:p>
            <a:r>
              <a:rPr lang="en-US" sz="2800" dirty="0"/>
              <a:t>Set up: Create the RSA Key Pair</a:t>
            </a:r>
          </a:p>
        </p:txBody>
      </p:sp>
      <p:sp>
        <p:nvSpPr>
          <p:cNvPr id="3" name="Content Placeholder 2"/>
          <p:cNvSpPr>
            <a:spLocks noGrp="1"/>
          </p:cNvSpPr>
          <p:nvPr>
            <p:ph idx="1"/>
          </p:nvPr>
        </p:nvSpPr>
        <p:spPr>
          <a:xfrm>
            <a:off x="512091" y="774915"/>
            <a:ext cx="11353800" cy="5911689"/>
          </a:xfrm>
        </p:spPr>
        <p:txBody>
          <a:bodyPr>
            <a:noAutofit/>
          </a:bodyPr>
          <a:lstStyle/>
          <a:p>
            <a:pPr>
              <a:lnSpc>
                <a:spcPct val="150000"/>
              </a:lnSpc>
            </a:pPr>
            <a:r>
              <a:rPr lang="en-US" sz="2400" dirty="0"/>
              <a:t>The first step is to create the key pair on the Server machine</a:t>
            </a:r>
          </a:p>
          <a:p>
            <a:pPr>
              <a:lnSpc>
                <a:spcPct val="150000"/>
              </a:lnSpc>
            </a:pPr>
            <a:endParaRPr lang="en-US" sz="2400" dirty="0"/>
          </a:p>
          <a:p>
            <a:pPr>
              <a:lnSpc>
                <a:spcPct val="150000"/>
              </a:lnSpc>
            </a:pPr>
            <a:r>
              <a:rPr lang="en-US" sz="2400" dirty="0"/>
              <a:t>Once you have entered the Gen Key command, you will get a few more questions:</a:t>
            </a:r>
          </a:p>
          <a:p>
            <a:pPr lvl="1">
              <a:lnSpc>
                <a:spcPct val="150000"/>
              </a:lnSpc>
            </a:pPr>
            <a:r>
              <a:rPr lang="en-US" dirty="0"/>
              <a:t>Enter file in which to save the key (</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ssh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id_rsa</a:t>
            </a:r>
            <a:r>
              <a:rPr lang="en-US" dirty="0"/>
              <a:t>):</a:t>
            </a:r>
          </a:p>
          <a:p>
            <a:pPr lvl="1">
              <a:lnSpc>
                <a:spcPct val="150000"/>
              </a:lnSpc>
            </a:pPr>
            <a:r>
              <a:rPr lang="en-US" dirty="0"/>
              <a:t>Enter no password for the next prompt</a:t>
            </a:r>
          </a:p>
          <a:p>
            <a:pPr>
              <a:lnSpc>
                <a:spcPct val="150000"/>
              </a:lnSpc>
            </a:pPr>
            <a:r>
              <a:rPr lang="en-US" sz="2400" dirty="0"/>
              <a:t>Copy the Public Key</a:t>
            </a:r>
          </a:p>
          <a:p>
            <a:pPr marL="0" indent="0">
              <a:lnSpc>
                <a:spcPct val="150000"/>
              </a:lnSpc>
              <a:buNone/>
            </a:pPr>
            <a:endParaRPr lang="en-US" sz="2400" dirty="0"/>
          </a:p>
          <a:p>
            <a:pPr>
              <a:lnSpc>
                <a:spcPct val="150000"/>
              </a:lnSpc>
            </a:pPr>
            <a:r>
              <a:rPr lang="en-US" sz="2400" dirty="0"/>
              <a:t>Repeat the same process for other machines you wish to login automatically with.</a:t>
            </a:r>
          </a:p>
          <a:p>
            <a:pPr>
              <a:lnSpc>
                <a:spcPct val="150000"/>
              </a:lnSpc>
            </a:pPr>
            <a:r>
              <a:rPr lang="en-US" sz="2400" dirty="0"/>
              <a:t>Ensure the username has </a:t>
            </a:r>
            <a:r>
              <a:rPr lang="en-US" sz="2400" dirty="0" err="1"/>
              <a:t>sudo</a:t>
            </a:r>
            <a:r>
              <a:rPr lang="en-US" sz="2400" dirty="0"/>
              <a:t> access on the remote clients</a:t>
            </a:r>
          </a:p>
        </p:txBody>
      </p:sp>
      <p:sp>
        <p:nvSpPr>
          <p:cNvPr id="4" name="Rectangle 3"/>
          <p:cNvSpPr/>
          <p:nvPr/>
        </p:nvSpPr>
        <p:spPr>
          <a:xfrm>
            <a:off x="1604145" y="1601175"/>
            <a:ext cx="4491855" cy="297004"/>
          </a:xfrm>
          <a:prstGeom prst="rect">
            <a:avLst/>
          </a:prstGeom>
          <a:solidFill>
            <a:schemeClr val="tx1"/>
          </a:solidFill>
        </p:spPr>
        <p:txBody>
          <a:bodyPr wrap="square">
            <a:spAutoFit/>
          </a:bodyPr>
          <a:lstStyle/>
          <a:p>
            <a:pPr marL="457189" lvl="1"/>
            <a:r>
              <a:rPr lang="en-US" sz="1330" dirty="0">
                <a:solidFill>
                  <a:schemeClr val="bg1"/>
                </a:solidFill>
                <a:latin typeface="Courier New" panose="02070309020205020404" pitchFamily="49" charset="0"/>
                <a:cs typeface="Courier New" panose="02070309020205020404" pitchFamily="49" charset="0"/>
              </a:rPr>
              <a:t>$ </a:t>
            </a:r>
            <a:r>
              <a:rPr lang="en-US" sz="1330" dirty="0" err="1">
                <a:solidFill>
                  <a:schemeClr val="bg1"/>
                </a:solidFill>
                <a:latin typeface="Courier New" panose="02070309020205020404" pitchFamily="49" charset="0"/>
                <a:cs typeface="Courier New" panose="02070309020205020404" pitchFamily="49" charset="0"/>
              </a:rPr>
              <a:t>ssh-keygen</a:t>
            </a:r>
            <a:r>
              <a:rPr lang="en-US" sz="1330" dirty="0">
                <a:solidFill>
                  <a:schemeClr val="bg1"/>
                </a:solidFill>
                <a:latin typeface="Courier New" panose="02070309020205020404" pitchFamily="49" charset="0"/>
                <a:cs typeface="Courier New" panose="02070309020205020404" pitchFamily="49" charset="0"/>
              </a:rPr>
              <a:t> –t </a:t>
            </a:r>
            <a:r>
              <a:rPr lang="en-US" sz="1330" dirty="0" err="1">
                <a:solidFill>
                  <a:schemeClr val="bg1"/>
                </a:solidFill>
                <a:latin typeface="Courier New" panose="02070309020205020404" pitchFamily="49" charset="0"/>
                <a:cs typeface="Courier New" panose="02070309020205020404" pitchFamily="49" charset="0"/>
              </a:rPr>
              <a:t>rsa</a:t>
            </a:r>
            <a:endParaRPr lang="en-US" sz="1330" dirty="0">
              <a:solidFill>
                <a:schemeClr val="bg1"/>
              </a:solidFill>
            </a:endParaRPr>
          </a:p>
        </p:txBody>
      </p:sp>
      <p:sp>
        <p:nvSpPr>
          <p:cNvPr id="5" name="Rectangle 4"/>
          <p:cNvSpPr/>
          <p:nvPr/>
        </p:nvSpPr>
        <p:spPr>
          <a:xfrm>
            <a:off x="1604145" y="4836262"/>
            <a:ext cx="7273447" cy="297004"/>
          </a:xfrm>
          <a:prstGeom prst="rect">
            <a:avLst/>
          </a:prstGeom>
          <a:solidFill>
            <a:schemeClr val="tx1"/>
          </a:solidFill>
        </p:spPr>
        <p:txBody>
          <a:bodyPr wrap="square">
            <a:spAutoFit/>
          </a:bodyPr>
          <a:lstStyle/>
          <a:p>
            <a:pPr marL="457189" lvl="1"/>
            <a:r>
              <a:rPr lang="en-US" sz="1330" dirty="0" err="1">
                <a:solidFill>
                  <a:schemeClr val="bg1"/>
                </a:solidFill>
                <a:latin typeface="Courier New" panose="02070309020205020404" pitchFamily="49" charset="0"/>
                <a:cs typeface="Courier New" panose="02070309020205020404" pitchFamily="49" charset="0"/>
              </a:rPr>
              <a:t>ssh</a:t>
            </a:r>
            <a:r>
              <a:rPr lang="en-US" sz="1330" dirty="0">
                <a:solidFill>
                  <a:schemeClr val="bg1"/>
                </a:solidFill>
                <a:latin typeface="Courier New" panose="02070309020205020404" pitchFamily="49" charset="0"/>
                <a:cs typeface="Courier New" panose="02070309020205020404" pitchFamily="49" charset="0"/>
              </a:rPr>
              <a:t>-copy-id &lt;</a:t>
            </a:r>
            <a:r>
              <a:rPr lang="en-US" sz="1330" dirty="0" err="1">
                <a:solidFill>
                  <a:schemeClr val="bg1"/>
                </a:solidFill>
                <a:latin typeface="Courier New" panose="02070309020205020404" pitchFamily="49" charset="0"/>
                <a:cs typeface="Courier New" panose="02070309020205020404" pitchFamily="49" charset="0"/>
              </a:rPr>
              <a:t>user@target-machine</a:t>
            </a:r>
            <a:r>
              <a:rPr lang="en-US" sz="1330" dirty="0">
                <a:solidFill>
                  <a:schemeClr val="bg1"/>
                </a:solidFill>
                <a:latin typeface="Courier New" panose="02070309020205020404" pitchFamily="49" charset="0"/>
                <a:cs typeface="Courier New" panose="02070309020205020404" pitchFamily="49" charset="0"/>
              </a:rPr>
              <a:t>&gt;</a:t>
            </a:r>
          </a:p>
        </p:txBody>
      </p:sp>
    </p:spTree>
    <p:extLst>
      <p:ext uri="{BB962C8B-B14F-4D97-AF65-F5344CB8AC3E}">
        <p14:creationId xmlns:p14="http://schemas.microsoft.com/office/powerpoint/2010/main" val="10773307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7419</Words>
  <Application>Microsoft Macintosh PowerPoint</Application>
  <PresentationFormat>Widescreen</PresentationFormat>
  <Paragraphs>1056</Paragraphs>
  <Slides>57</Slides>
  <Notes>1</Notes>
  <HiddenSlides>8</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57</vt:i4>
      </vt:variant>
    </vt:vector>
  </HeadingPairs>
  <TitlesOfParts>
    <vt:vector size="68" baseType="lpstr">
      <vt:lpstr>Andale Mono</vt:lpstr>
      <vt:lpstr>Arial</vt:lpstr>
      <vt:lpstr>Ayuthaya</vt:lpstr>
      <vt:lpstr>Calibri</vt:lpstr>
      <vt:lpstr>Calibri Light</vt:lpstr>
      <vt:lpstr>Cavolini</vt:lpstr>
      <vt:lpstr>Courier New</vt:lpstr>
      <vt:lpstr>medium-content-serif-font</vt:lpstr>
      <vt:lpstr>Miriam Fixed</vt:lpstr>
      <vt:lpstr>Roboto</vt:lpstr>
      <vt:lpstr>Office Theme</vt:lpstr>
      <vt:lpstr>Ansible for Network Automation</vt:lpstr>
      <vt:lpstr>Agenda</vt:lpstr>
      <vt:lpstr>Introduction to Ansible</vt:lpstr>
      <vt:lpstr>Why Ansible?</vt:lpstr>
      <vt:lpstr>Architecture</vt:lpstr>
      <vt:lpstr>Ansible use cases:</vt:lpstr>
      <vt:lpstr>Compatibility Windows / Mac / Linux</vt:lpstr>
      <vt:lpstr>Linux (RHEL/CentOS)</vt:lpstr>
      <vt:lpstr>Set up: Create the RSA Key Pair</vt:lpstr>
      <vt:lpstr>Ansible does not expose a channel to allow communication between the user and the ssh process to accept a password manually to decrypt an ssh key when using the ssh connection plugin (which is the default). The use of ssh-agent is highly recommended.  </vt:lpstr>
      <vt:lpstr>Validating Ansible install</vt:lpstr>
      <vt:lpstr>Ad-hoc commands: </vt:lpstr>
      <vt:lpstr>Use case: check connection with ping</vt:lpstr>
      <vt:lpstr>Use case: Network device connectivity Raw module – a renegade !!</vt:lpstr>
      <vt:lpstr>Ad-hoc commands : raw module on device(s)</vt:lpstr>
      <vt:lpstr>Playbooks</vt:lpstr>
      <vt:lpstr>Playbook Concepts</vt:lpstr>
      <vt:lpstr>Playbooks – Sections</vt:lpstr>
      <vt:lpstr>Playbooks – Variables</vt:lpstr>
      <vt:lpstr>Playbooks – Facts</vt:lpstr>
      <vt:lpstr>Playbook example</vt:lpstr>
      <vt:lpstr>Playbook: Privilege Escalation</vt:lpstr>
      <vt:lpstr>Playbook: Tasks and Handlers</vt:lpstr>
      <vt:lpstr>Playbook: Asynchronous Tasks</vt:lpstr>
      <vt:lpstr>Playbook: Magic Variables</vt:lpstr>
      <vt:lpstr>Playbook: Blocks</vt:lpstr>
      <vt:lpstr>Playbook: Includes and Imports</vt:lpstr>
      <vt:lpstr>Playbook: Tags</vt:lpstr>
      <vt:lpstr>Tag: “always”</vt:lpstr>
      <vt:lpstr>Ansible CLI command samples:</vt:lpstr>
      <vt:lpstr>More: facts and setup</vt:lpstr>
      <vt:lpstr>Inventory: Behavioral parameters</vt:lpstr>
      <vt:lpstr> plugins: yaml callback</vt:lpstr>
      <vt:lpstr>frustration(s)</vt:lpstr>
      <vt:lpstr>PowerPoint Presentation</vt:lpstr>
      <vt:lpstr>roles: modularization / reuse</vt:lpstr>
      <vt:lpstr>Word to playbooks ?</vt:lpstr>
      <vt:lpstr>Refactor with roles: ?</vt:lpstr>
      <vt:lpstr>Use case: Create a device  module:  “nso_config”  works with jsonRpc</vt:lpstr>
      <vt:lpstr>Use case: Create a device continuation </vt:lpstr>
      <vt:lpstr>Use case: OS upgrade</vt:lpstr>
      <vt:lpstr>dCloud Lab</vt:lpstr>
      <vt:lpstr>dCloud: create a lab </vt:lpstr>
      <vt:lpstr>Homework: schedule dcloud lab  (step 1)</vt:lpstr>
      <vt:lpstr>Homework: schedule dcloud lab (step 2)</vt:lpstr>
      <vt:lpstr>Homework: schedule dcloud lab (step 3)</vt:lpstr>
      <vt:lpstr>Homework: schedule dcloud lab (step 4)</vt:lpstr>
      <vt:lpstr>Homework: schedule dcloud lab (step 5)</vt:lpstr>
      <vt:lpstr>Homework: gather facts</vt:lpstr>
      <vt:lpstr>How it works</vt:lpstr>
      <vt:lpstr>Os-upgrade:  role VARIABLES</vt:lpstr>
      <vt:lpstr>Vagrant orchestration VM ( OPTIONAL  ) </vt:lpstr>
      <vt:lpstr>ssh-agent</vt:lpstr>
      <vt:lpstr>Ssh key(s) users, groups</vt:lpstr>
      <vt:lpstr>More CLI Tools &amp; Ad-Hoc commands</vt:lpstr>
      <vt:lpstr>More Basics:  </vt:lpstr>
      <vt:lpstr>Tagging: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Ansible for Network Automation</dc:title>
  <dc:creator>Manish Jani (mjani)</dc:creator>
  <cp:lastModifiedBy>Manish Jani (mjani)</cp:lastModifiedBy>
  <cp:revision>3</cp:revision>
  <dcterms:created xsi:type="dcterms:W3CDTF">2020-06-03T17:22:35Z</dcterms:created>
  <dcterms:modified xsi:type="dcterms:W3CDTF">2020-06-03T17:24:25Z</dcterms:modified>
</cp:coreProperties>
</file>